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647" r:id="rId2"/>
    <p:sldId id="807" r:id="rId3"/>
    <p:sldId id="260" r:id="rId4"/>
    <p:sldId id="261" r:id="rId5"/>
    <p:sldId id="259" r:id="rId6"/>
    <p:sldId id="262" r:id="rId7"/>
    <p:sldId id="263" r:id="rId8"/>
    <p:sldId id="265" r:id="rId9"/>
    <p:sldId id="266" r:id="rId10"/>
    <p:sldId id="267" r:id="rId11"/>
    <p:sldId id="780" r:id="rId12"/>
    <p:sldId id="769" r:id="rId13"/>
    <p:sldId id="765" r:id="rId14"/>
    <p:sldId id="808" r:id="rId15"/>
    <p:sldId id="773" r:id="rId16"/>
    <p:sldId id="809" r:id="rId17"/>
    <p:sldId id="738" r:id="rId18"/>
    <p:sldId id="748" r:id="rId19"/>
    <p:sldId id="753" r:id="rId20"/>
    <p:sldId id="739" r:id="rId21"/>
    <p:sldId id="752" r:id="rId22"/>
    <p:sldId id="750" r:id="rId23"/>
    <p:sldId id="751" r:id="rId24"/>
    <p:sldId id="766" r:id="rId25"/>
    <p:sldId id="776" r:id="rId26"/>
    <p:sldId id="782" r:id="rId27"/>
    <p:sldId id="810" r:id="rId28"/>
    <p:sldId id="811" r:id="rId29"/>
    <p:sldId id="269" r:id="rId30"/>
    <p:sldId id="270" r:id="rId31"/>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5E7232-A36E-4B3E-9888-940035060C6E}">
  <a:tblStyle styleId="{AD5E7232-A36E-4B3E-9888-940035060C6E}" styleName="Table_0">
    <a:wholeTbl>
      <a:tcTxStyle b="off" i="off">
        <a:font>
          <a:latin typeface="Euphemia"/>
          <a:ea typeface="Euphemia"/>
          <a:cs typeface="Euphemi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8E8"/>
          </a:solidFill>
        </a:fill>
      </a:tcStyle>
    </a:band1H>
    <a:band2H>
      <a:tcTxStyle/>
      <a:tcStyle>
        <a:tcBdr/>
      </a:tcStyle>
    </a:band2H>
    <a:band1V>
      <a:tcTxStyle/>
      <a:tcStyle>
        <a:tcBdr/>
        <a:fill>
          <a:solidFill>
            <a:srgbClr val="E8E8E8"/>
          </a:solidFill>
        </a:fill>
      </a:tcStyle>
    </a:band1V>
    <a:band2V>
      <a:tcTxStyle/>
      <a:tcStyle>
        <a:tcBdr/>
      </a:tcStyle>
    </a:band2V>
    <a:lastCol>
      <a:tcTxStyle b="on" i="off">
        <a:font>
          <a:latin typeface="Euphemia"/>
          <a:ea typeface="Euphemia"/>
          <a:cs typeface="Euphemia"/>
        </a:font>
        <a:schemeClr val="lt1"/>
      </a:tcTxStyle>
      <a:tcStyle>
        <a:tcBdr/>
        <a:fill>
          <a:solidFill>
            <a:schemeClr val="accent1"/>
          </a:solidFill>
        </a:fill>
      </a:tcStyle>
    </a:lastCol>
    <a:firstCol>
      <a:tcTxStyle b="on" i="off">
        <a:font>
          <a:latin typeface="Euphemia"/>
          <a:ea typeface="Euphemia"/>
          <a:cs typeface="Euphemia"/>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Euphemia"/>
          <a:ea typeface="Euphemia"/>
          <a:cs typeface="Euphemia"/>
        </a:font>
        <a:schemeClr val="dk1"/>
      </a:tcTxStyle>
      <a:tcStyle>
        <a:tcBdr/>
      </a:tcStyle>
    </a:seCell>
    <a:swCell>
      <a:tcTxStyle b="on" i="off">
        <a:font>
          <a:latin typeface="Euphemia"/>
          <a:ea typeface="Euphemia"/>
          <a:cs typeface="Euphemia"/>
        </a:font>
        <a:schemeClr val="dk1"/>
      </a:tcTxStyle>
      <a:tcStyle>
        <a:tcBdr/>
      </a:tcStyle>
    </a:swCell>
    <a:firstRow>
      <a:tcTxStyle b="on" i="off">
        <a:font>
          <a:latin typeface="Euphemia"/>
          <a:ea typeface="Euphemia"/>
          <a:cs typeface="Euphemia"/>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42" y="540"/>
      </p:cViewPr>
      <p:guideLst>
        <p:guide orient="horz" pos="2160"/>
        <p:guide pos="383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W-Optony\Desktop\4.%20Optony%20Development%20and%20Admin\BF%20Files\Solutions\1996-2014%20PG&amp;E%20Historical%20Rate%20Analysis%20(Case%20Study)%20v2-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Jonathan%20Whelan\Desktop\Projects\Danville\3.%20Feasibility%20Assessment%20Report\DAN%20Financing%20Alternative%20Analysis_v9%20SolarCity.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PG&amp;E prices per kWh for</a:t>
            </a:r>
          </a:p>
          <a:p>
            <a:pPr>
              <a:defRPr/>
            </a:pPr>
            <a:r>
              <a:rPr lang="en-US" baseline="0"/>
              <a:t>Representative Commercial Facilities</a:t>
            </a:r>
            <a:endParaRPr lang="en-US"/>
          </a:p>
        </c:rich>
      </c:tx>
      <c:overlay val="0"/>
    </c:title>
    <c:autoTitleDeleted val="0"/>
    <c:plotArea>
      <c:layout/>
      <c:lineChart>
        <c:grouping val="standard"/>
        <c:varyColors val="0"/>
        <c:ser>
          <c:idx val="2"/>
          <c:order val="0"/>
          <c:tx>
            <c:strRef>
              <c:f>Summary!$B$7</c:f>
              <c:strCache>
                <c:ptCount val="1"/>
                <c:pt idx="0">
                  <c:v>E-19S</c:v>
                </c:pt>
              </c:strCache>
            </c:strRef>
          </c:tx>
          <c:marker>
            <c:symbol val="none"/>
          </c:marker>
          <c:cat>
            <c:numRef>
              <c:f>Summary!$A$8:$A$24</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Summary!$B$8:$B$24</c:f>
              <c:numCache>
                <c:formatCode>_("$"* #,##0.0000_);_("$"* \(#,##0.0000\);_("$"* "-"??_);_(@_)</c:formatCode>
                <c:ptCount val="17"/>
                <c:pt idx="0">
                  <c:v>8.353424728046005E-2</c:v>
                </c:pt>
                <c:pt idx="1">
                  <c:v>8.353424728046005E-2</c:v>
                </c:pt>
                <c:pt idx="2">
                  <c:v>8.3535584115846578E-2</c:v>
                </c:pt>
                <c:pt idx="3">
                  <c:v>0.11749430266125341</c:v>
                </c:pt>
                <c:pt idx="4">
                  <c:v>0.13454088379443002</c:v>
                </c:pt>
                <c:pt idx="5">
                  <c:v>0.13454088379442999</c:v>
                </c:pt>
                <c:pt idx="6">
                  <c:v>0.12330238379128816</c:v>
                </c:pt>
                <c:pt idx="7">
                  <c:v>0.11928504722077221</c:v>
                </c:pt>
                <c:pt idx="8">
                  <c:v>0.12520303670909336</c:v>
                </c:pt>
                <c:pt idx="9">
                  <c:v>0.1235241956423823</c:v>
                </c:pt>
                <c:pt idx="10">
                  <c:v>0.11360338822660312</c:v>
                </c:pt>
                <c:pt idx="11">
                  <c:v>0.12711705263067566</c:v>
                </c:pt>
                <c:pt idx="12">
                  <c:v>0.13066740695196277</c:v>
                </c:pt>
                <c:pt idx="13">
                  <c:v>0.12969142752772853</c:v>
                </c:pt>
                <c:pt idx="14">
                  <c:v>0.12703365327414737</c:v>
                </c:pt>
                <c:pt idx="15">
                  <c:v>0.13240795501212982</c:v>
                </c:pt>
                <c:pt idx="16">
                  <c:v>0.13707951173403915</c:v>
                </c:pt>
              </c:numCache>
            </c:numRef>
          </c:val>
          <c:smooth val="0"/>
          <c:extLst>
            <c:ext xmlns:c16="http://schemas.microsoft.com/office/drawing/2014/chart" uri="{C3380CC4-5D6E-409C-BE32-E72D297353CC}">
              <c16:uniqueId val="{00000000-4E6E-4745-A8AA-147CE8F47F17}"/>
            </c:ext>
          </c:extLst>
        </c:ser>
        <c:ser>
          <c:idx val="3"/>
          <c:order val="1"/>
          <c:tx>
            <c:strRef>
              <c:f>Summary!$E$7</c:f>
              <c:strCache>
                <c:ptCount val="1"/>
                <c:pt idx="0">
                  <c:v>A-6</c:v>
                </c:pt>
              </c:strCache>
            </c:strRef>
          </c:tx>
          <c:marker>
            <c:symbol val="none"/>
          </c:marker>
          <c:cat>
            <c:numRef>
              <c:f>Summary!$A$8:$A$24</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Summary!$E$8:$E$24</c:f>
              <c:numCache>
                <c:formatCode>_("$"* #,##0.0000_);_("$"* \(#,##0.0000\);_("$"* "-"??_);_(@_)</c:formatCode>
                <c:ptCount val="17"/>
                <c:pt idx="0">
                  <c:v>0.10339444859813084</c:v>
                </c:pt>
                <c:pt idx="1">
                  <c:v>0.10339444859813084</c:v>
                </c:pt>
                <c:pt idx="2">
                  <c:v>0.10340407601246106</c:v>
                </c:pt>
                <c:pt idx="3">
                  <c:v>0.14022227234242307</c:v>
                </c:pt>
                <c:pt idx="4">
                  <c:v>0.15929237227414331</c:v>
                </c:pt>
                <c:pt idx="5">
                  <c:v>0.15929237227414331</c:v>
                </c:pt>
                <c:pt idx="6">
                  <c:v>0.14080896448938596</c:v>
                </c:pt>
                <c:pt idx="7">
                  <c:v>0.126157279234413</c:v>
                </c:pt>
                <c:pt idx="8">
                  <c:v>0.13929554864507321</c:v>
                </c:pt>
                <c:pt idx="9">
                  <c:v>0.14091083764776169</c:v>
                </c:pt>
                <c:pt idx="10">
                  <c:v>0.15432354331579934</c:v>
                </c:pt>
                <c:pt idx="11">
                  <c:v>0.16438833551828619</c:v>
                </c:pt>
                <c:pt idx="12">
                  <c:v>0.17975276184014</c:v>
                </c:pt>
                <c:pt idx="13">
                  <c:v>0.18019456737933684</c:v>
                </c:pt>
                <c:pt idx="14">
                  <c:v>0.1834381068297499</c:v>
                </c:pt>
                <c:pt idx="15">
                  <c:v>0.19289885625186703</c:v>
                </c:pt>
                <c:pt idx="16">
                  <c:v>0.20048925155763236</c:v>
                </c:pt>
              </c:numCache>
            </c:numRef>
          </c:val>
          <c:smooth val="0"/>
          <c:extLst>
            <c:ext xmlns:c16="http://schemas.microsoft.com/office/drawing/2014/chart" uri="{C3380CC4-5D6E-409C-BE32-E72D297353CC}">
              <c16:uniqueId val="{00000001-4E6E-4745-A8AA-147CE8F47F17}"/>
            </c:ext>
          </c:extLst>
        </c:ser>
        <c:ser>
          <c:idx val="4"/>
          <c:order val="2"/>
          <c:tx>
            <c:strRef>
              <c:f>Summary!$H$7</c:f>
              <c:strCache>
                <c:ptCount val="1"/>
                <c:pt idx="0">
                  <c:v>A-1 TOU</c:v>
                </c:pt>
              </c:strCache>
            </c:strRef>
          </c:tx>
          <c:marker>
            <c:symbol val="none"/>
          </c:marker>
          <c:cat>
            <c:numRef>
              <c:f>Summary!$A$8:$A$24</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Summary!$H$8:$H$24</c:f>
              <c:numCache>
                <c:formatCode>_("$"* #,##0.0000_);_("$"* \(#,##0.0000\);_("$"* "-"??_);_(@_)</c:formatCode>
                <c:ptCount val="17"/>
                <c:pt idx="0">
                  <c:v>0.1288916365581019</c:v>
                </c:pt>
                <c:pt idx="1">
                  <c:v>0.1288916365581019</c:v>
                </c:pt>
                <c:pt idx="2">
                  <c:v>0.12889420950343694</c:v>
                </c:pt>
                <c:pt idx="3">
                  <c:v>0.16621989089803244</c:v>
                </c:pt>
                <c:pt idx="4">
                  <c:v>0.18564309839957216</c:v>
                </c:pt>
                <c:pt idx="5">
                  <c:v>0.18564309839957216</c:v>
                </c:pt>
                <c:pt idx="6">
                  <c:v>0.16723385749997807</c:v>
                </c:pt>
                <c:pt idx="7">
                  <c:v>0.15313690811213271</c:v>
                </c:pt>
                <c:pt idx="8">
                  <c:v>0.15897667713886651</c:v>
                </c:pt>
                <c:pt idx="9">
                  <c:v>0.16222201345956028</c:v>
                </c:pt>
                <c:pt idx="10">
                  <c:v>0.16199750660777598</c:v>
                </c:pt>
                <c:pt idx="11">
                  <c:v>0.17243035211895744</c:v>
                </c:pt>
                <c:pt idx="12">
                  <c:v>0.17897838342656402</c:v>
                </c:pt>
                <c:pt idx="13">
                  <c:v>0.17811176484604924</c:v>
                </c:pt>
                <c:pt idx="14">
                  <c:v>0.18182917946579133</c:v>
                </c:pt>
                <c:pt idx="15">
                  <c:v>0.18912291234052406</c:v>
                </c:pt>
                <c:pt idx="16">
                  <c:v>0.19203779200959997</c:v>
                </c:pt>
              </c:numCache>
            </c:numRef>
          </c:val>
          <c:smooth val="0"/>
          <c:extLst>
            <c:ext xmlns:c16="http://schemas.microsoft.com/office/drawing/2014/chart" uri="{C3380CC4-5D6E-409C-BE32-E72D297353CC}">
              <c16:uniqueId val="{00000002-4E6E-4745-A8AA-147CE8F47F17}"/>
            </c:ext>
          </c:extLst>
        </c:ser>
        <c:ser>
          <c:idx val="5"/>
          <c:order val="3"/>
          <c:tx>
            <c:strRef>
              <c:f>Summary!$K$7</c:f>
              <c:strCache>
                <c:ptCount val="1"/>
                <c:pt idx="0">
                  <c:v>A-10 TOU</c:v>
                </c:pt>
              </c:strCache>
            </c:strRef>
          </c:tx>
          <c:marker>
            <c:symbol val="none"/>
          </c:marker>
          <c:trendline>
            <c:spPr>
              <a:ln w="28575">
                <a:solidFill>
                  <a:sysClr val="windowText" lastClr="000000"/>
                </a:solidFill>
                <a:prstDash val="dash"/>
              </a:ln>
            </c:spPr>
            <c:trendlineType val="linear"/>
            <c:dispRSqr val="0"/>
            <c:dispEq val="0"/>
          </c:trendline>
          <c:cat>
            <c:numRef>
              <c:f>Summary!$A$8:$A$24</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Summary!$K$8:$K$24</c:f>
              <c:numCache>
                <c:formatCode>_("$"* #,##0.0000_);_("$"* \(#,##0.0000\);_("$"* "-"??_);_(@_)</c:formatCode>
                <c:ptCount val="17"/>
                <c:pt idx="0">
                  <c:v>9.8351998655479334E-2</c:v>
                </c:pt>
                <c:pt idx="1">
                  <c:v>9.8351998655479334E-2</c:v>
                </c:pt>
                <c:pt idx="2">
                  <c:v>9.8354330056182424E-2</c:v>
                </c:pt>
                <c:pt idx="3">
                  <c:v>0.1338657212678879</c:v>
                </c:pt>
                <c:pt idx="4">
                  <c:v>0.15406413805069089</c:v>
                </c:pt>
                <c:pt idx="5">
                  <c:v>0.15406413805069089</c:v>
                </c:pt>
                <c:pt idx="6">
                  <c:v>0.14256879777571541</c:v>
                </c:pt>
                <c:pt idx="7">
                  <c:v>0.1392828560325686</c:v>
                </c:pt>
                <c:pt idx="8">
                  <c:v>0.14709465255032667</c:v>
                </c:pt>
                <c:pt idx="9">
                  <c:v>0.14523207243586558</c:v>
                </c:pt>
                <c:pt idx="10">
                  <c:v>0.13721192116124412</c:v>
                </c:pt>
                <c:pt idx="11">
                  <c:v>0.15378395321828164</c:v>
                </c:pt>
                <c:pt idx="12">
                  <c:v>0.15963027597476065</c:v>
                </c:pt>
                <c:pt idx="13">
                  <c:v>0.15709182902693236</c:v>
                </c:pt>
                <c:pt idx="14">
                  <c:v>0.15680384333625472</c:v>
                </c:pt>
                <c:pt idx="15">
                  <c:v>0.16478129516509046</c:v>
                </c:pt>
                <c:pt idx="16">
                  <c:v>0.17018033701894622</c:v>
                </c:pt>
              </c:numCache>
            </c:numRef>
          </c:val>
          <c:smooth val="0"/>
          <c:extLst>
            <c:ext xmlns:c16="http://schemas.microsoft.com/office/drawing/2014/chart" uri="{C3380CC4-5D6E-409C-BE32-E72D297353CC}">
              <c16:uniqueId val="{00000004-4E6E-4745-A8AA-147CE8F47F17}"/>
            </c:ext>
          </c:extLst>
        </c:ser>
        <c:ser>
          <c:idx val="0"/>
          <c:order val="4"/>
          <c:tx>
            <c:strRef>
              <c:f>Summary!$N$7</c:f>
              <c:strCache>
                <c:ptCount val="1"/>
                <c:pt idx="0">
                  <c:v>E-20S</c:v>
                </c:pt>
              </c:strCache>
            </c:strRef>
          </c:tx>
          <c:marker>
            <c:symbol val="none"/>
          </c:marker>
          <c:cat>
            <c:numRef>
              <c:f>Summary!$A$8:$A$24</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Summary!$N$8:$N$24</c:f>
              <c:numCache>
                <c:formatCode>_("$"* #,##0.0000_);_("$"* \(#,##0.0000\);_("$"* "-"??_);_(@_)</c:formatCode>
                <c:ptCount val="17"/>
                <c:pt idx="0">
                  <c:v>7.9564000006804539E-2</c:v>
                </c:pt>
                <c:pt idx="1">
                  <c:v>7.9564000006804539E-2</c:v>
                </c:pt>
                <c:pt idx="2">
                  <c:v>7.9565080684706024E-2</c:v>
                </c:pt>
                <c:pt idx="3">
                  <c:v>0.11255916372928092</c:v>
                </c:pt>
                <c:pt idx="4">
                  <c:v>0.12918665732998671</c:v>
                </c:pt>
                <c:pt idx="5">
                  <c:v>0.12918665732998671</c:v>
                </c:pt>
                <c:pt idx="6">
                  <c:v>0.11878016275910376</c:v>
                </c:pt>
                <c:pt idx="7">
                  <c:v>0.11861803209530444</c:v>
                </c:pt>
                <c:pt idx="8">
                  <c:v>0.11949407608008582</c:v>
                </c:pt>
                <c:pt idx="9">
                  <c:v>0.11817292444722424</c:v>
                </c:pt>
                <c:pt idx="10">
                  <c:v>0.11132925842999029</c:v>
                </c:pt>
                <c:pt idx="11">
                  <c:v>0.12404002231760577</c:v>
                </c:pt>
                <c:pt idx="12">
                  <c:v>0.12791089461460695</c:v>
                </c:pt>
                <c:pt idx="13">
                  <c:v>0.12633326191182201</c:v>
                </c:pt>
                <c:pt idx="14">
                  <c:v>0.12354551134584969</c:v>
                </c:pt>
                <c:pt idx="15">
                  <c:v>0.12861429709237335</c:v>
                </c:pt>
                <c:pt idx="16">
                  <c:v>0.13541818883805851</c:v>
                </c:pt>
              </c:numCache>
            </c:numRef>
          </c:val>
          <c:smooth val="0"/>
          <c:extLst>
            <c:ext xmlns:c16="http://schemas.microsoft.com/office/drawing/2014/chart" uri="{C3380CC4-5D6E-409C-BE32-E72D297353CC}">
              <c16:uniqueId val="{00000005-4E6E-4745-A8AA-147CE8F47F17}"/>
            </c:ext>
          </c:extLst>
        </c:ser>
        <c:dLbls>
          <c:showLegendKey val="0"/>
          <c:showVal val="0"/>
          <c:showCatName val="0"/>
          <c:showSerName val="0"/>
          <c:showPercent val="0"/>
          <c:showBubbleSize val="0"/>
        </c:dLbls>
        <c:smooth val="0"/>
        <c:axId val="744847072"/>
        <c:axId val="744848640"/>
      </c:lineChart>
      <c:catAx>
        <c:axId val="74484707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744848640"/>
        <c:crosses val="autoZero"/>
        <c:auto val="1"/>
        <c:lblAlgn val="ctr"/>
        <c:lblOffset val="100"/>
        <c:noMultiLvlLbl val="0"/>
      </c:catAx>
      <c:valAx>
        <c:axId val="744848640"/>
        <c:scaling>
          <c:orientation val="minMax"/>
          <c:max val="0.21"/>
          <c:min val="7.0000000000000007E-2"/>
        </c:scaling>
        <c:delete val="0"/>
        <c:axPos val="l"/>
        <c:majorGridlines/>
        <c:title>
          <c:tx>
            <c:rich>
              <a:bodyPr rot="-5400000" vert="horz"/>
              <a:lstStyle/>
              <a:p>
                <a:pPr>
                  <a:defRPr/>
                </a:pPr>
                <a:r>
                  <a:rPr lang="en-US"/>
                  <a:t>$/kWh</a:t>
                </a:r>
              </a:p>
            </c:rich>
          </c:tx>
          <c:overlay val="0"/>
        </c:title>
        <c:numFmt formatCode="_(&quot;$&quot;* #,##0.0000_);_(&quot;$&quot;* \(#,##0.0000\);_(&quot;$&quot;* &quot;-&quot;??_);_(@_)" sourceLinked="1"/>
        <c:majorTickMark val="out"/>
        <c:minorTickMark val="none"/>
        <c:tickLblPos val="nextTo"/>
        <c:crossAx val="744847072"/>
        <c:crosses val="autoZero"/>
        <c:crossBetween val="between"/>
      </c:valAx>
    </c:plotArea>
    <c:legend>
      <c:legendPos val="b"/>
      <c:legendEntry>
        <c:idx val="5"/>
        <c:delete val="1"/>
      </c:legendEntry>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98" b="0" i="0" u="none" strike="noStrike" baseline="0">
                <a:solidFill>
                  <a:srgbClr val="000000"/>
                </a:solidFill>
                <a:latin typeface="Calibri"/>
                <a:ea typeface="Calibri"/>
                <a:cs typeface="Calibri"/>
              </a:defRPr>
            </a:pPr>
            <a:r>
              <a:rPr lang="en-US" sz="2144" b="1" i="0" u="none" strike="noStrike" baseline="0">
                <a:solidFill>
                  <a:srgbClr val="000000"/>
                </a:solidFill>
                <a:latin typeface="Calibri"/>
                <a:cs typeface="Calibri"/>
              </a:rPr>
              <a:t>Comparison of Energy Bill Savings</a:t>
            </a:r>
          </a:p>
          <a:p>
            <a:pPr>
              <a:defRPr sz="1798" b="0" i="0" u="none" strike="noStrike" baseline="0">
                <a:solidFill>
                  <a:srgbClr val="000000"/>
                </a:solidFill>
                <a:latin typeface="Calibri"/>
                <a:ea typeface="Calibri"/>
                <a:cs typeface="Calibri"/>
              </a:defRPr>
            </a:pPr>
            <a:r>
              <a:rPr lang="en-US" sz="2144" b="1" i="0" u="none" strike="noStrike" baseline="0">
                <a:solidFill>
                  <a:srgbClr val="000000"/>
                </a:solidFill>
                <a:latin typeface="Calibri"/>
                <a:cs typeface="Calibri"/>
              </a:rPr>
              <a:t>(With/Without Solar, Different Rate Schedules)</a:t>
            </a:r>
          </a:p>
        </c:rich>
      </c:tx>
      <c:overlay val="0"/>
      <c:spPr>
        <a:noFill/>
        <a:ln w="25379">
          <a:noFill/>
        </a:ln>
      </c:spPr>
    </c:title>
    <c:autoTitleDeleted val="0"/>
    <c:plotArea>
      <c:layout/>
      <c:lineChart>
        <c:grouping val="standard"/>
        <c:varyColors val="0"/>
        <c:ser>
          <c:idx val="0"/>
          <c:order val="0"/>
          <c:tx>
            <c:strRef>
              <c:f>Sheet1!$B$1</c:f>
              <c:strCache>
                <c:ptCount val="1"/>
                <c:pt idx="0">
                  <c:v>PG&amp;E No-Solar A-10</c:v>
                </c:pt>
              </c:strCache>
            </c:strRef>
          </c:tx>
          <c:spPr>
            <a:ln w="3172">
              <a:solidFill>
                <a:srgbClr val="666699"/>
              </a:solidFill>
              <a:prstDash val="solid"/>
            </a:ln>
          </c:spPr>
          <c:marker>
            <c:spPr>
              <a:solidFill>
                <a:srgbClr val="4F81BD"/>
              </a:solidFill>
              <a:ln>
                <a:solidFill>
                  <a:srgbClr val="666699"/>
                </a:solidFill>
                <a:prstDash val="solid"/>
              </a:ln>
            </c:spPr>
          </c:marker>
          <c:cat>
            <c:numRef>
              <c:f>Sheet1!$A$2:$A$13</c:f>
              <c:numCache>
                <c:formatCode>General</c:formatCode>
                <c:ptCount val="12"/>
                <c:pt idx="0">
                  <c:v>0</c:v>
                </c:pt>
                <c:pt idx="1">
                  <c:v>10</c:v>
                </c:pt>
                <c:pt idx="2">
                  <c:v>20</c:v>
                </c:pt>
                <c:pt idx="3">
                  <c:v>30</c:v>
                </c:pt>
                <c:pt idx="4">
                  <c:v>40</c:v>
                </c:pt>
                <c:pt idx="5">
                  <c:v>50</c:v>
                </c:pt>
                <c:pt idx="6">
                  <c:v>60</c:v>
                </c:pt>
                <c:pt idx="7">
                  <c:v>70</c:v>
                </c:pt>
                <c:pt idx="8">
                  <c:v>80</c:v>
                </c:pt>
                <c:pt idx="9">
                  <c:v>90</c:v>
                </c:pt>
                <c:pt idx="10">
                  <c:v>100</c:v>
                </c:pt>
              </c:numCache>
            </c:numRef>
          </c:cat>
          <c:val>
            <c:numRef>
              <c:f>Sheet1!$B$2:$B$13</c:f>
              <c:numCache>
                <c:formatCode>General</c:formatCode>
                <c:ptCount val="12"/>
                <c:pt idx="0">
                  <c:v>87079</c:v>
                </c:pt>
                <c:pt idx="1">
                  <c:v>87079</c:v>
                </c:pt>
                <c:pt idx="2">
                  <c:v>87079</c:v>
                </c:pt>
                <c:pt idx="3">
                  <c:v>87079</c:v>
                </c:pt>
                <c:pt idx="4">
                  <c:v>87079</c:v>
                </c:pt>
                <c:pt idx="5">
                  <c:v>87079</c:v>
                </c:pt>
                <c:pt idx="6">
                  <c:v>87079</c:v>
                </c:pt>
                <c:pt idx="7">
                  <c:v>87079</c:v>
                </c:pt>
                <c:pt idx="8">
                  <c:v>87079</c:v>
                </c:pt>
                <c:pt idx="9">
                  <c:v>87079</c:v>
                </c:pt>
                <c:pt idx="10">
                  <c:v>87079</c:v>
                </c:pt>
              </c:numCache>
            </c:numRef>
          </c:val>
          <c:smooth val="0"/>
          <c:extLst>
            <c:ext xmlns:c16="http://schemas.microsoft.com/office/drawing/2014/chart" uri="{C3380CC4-5D6E-409C-BE32-E72D297353CC}">
              <c16:uniqueId val="{00000000-CBCA-4AA5-A78C-F9DA48AB96CF}"/>
            </c:ext>
          </c:extLst>
        </c:ser>
        <c:ser>
          <c:idx val="1"/>
          <c:order val="1"/>
          <c:tx>
            <c:strRef>
              <c:f>Sheet1!$C$1</c:f>
              <c:strCache>
                <c:ptCount val="1"/>
                <c:pt idx="0">
                  <c:v>PG&amp;E Solar A-10</c:v>
                </c:pt>
              </c:strCache>
            </c:strRef>
          </c:tx>
          <c:spPr>
            <a:ln w="3172">
              <a:solidFill>
                <a:srgbClr val="DD2D32"/>
              </a:solidFill>
              <a:prstDash val="solid"/>
            </a:ln>
          </c:spPr>
          <c:marker>
            <c:spPr>
              <a:solidFill>
                <a:srgbClr val="C0504D"/>
              </a:solidFill>
              <a:ln>
                <a:solidFill>
                  <a:srgbClr val="DD2D32"/>
                </a:solidFill>
                <a:prstDash val="solid"/>
              </a:ln>
            </c:spPr>
          </c:marker>
          <c:cat>
            <c:numRef>
              <c:f>Sheet1!$A$2:$A$13</c:f>
              <c:numCache>
                <c:formatCode>General</c:formatCode>
                <c:ptCount val="12"/>
                <c:pt idx="0">
                  <c:v>0</c:v>
                </c:pt>
                <c:pt idx="1">
                  <c:v>10</c:v>
                </c:pt>
                <c:pt idx="2">
                  <c:v>20</c:v>
                </c:pt>
                <c:pt idx="3">
                  <c:v>30</c:v>
                </c:pt>
                <c:pt idx="4">
                  <c:v>40</c:v>
                </c:pt>
                <c:pt idx="5">
                  <c:v>50</c:v>
                </c:pt>
                <c:pt idx="6">
                  <c:v>60</c:v>
                </c:pt>
                <c:pt idx="7">
                  <c:v>70</c:v>
                </c:pt>
                <c:pt idx="8">
                  <c:v>80</c:v>
                </c:pt>
                <c:pt idx="9">
                  <c:v>90</c:v>
                </c:pt>
                <c:pt idx="10">
                  <c:v>100</c:v>
                </c:pt>
              </c:numCache>
            </c:numRef>
          </c:cat>
          <c:val>
            <c:numRef>
              <c:f>Sheet1!$C$2:$C$13</c:f>
              <c:numCache>
                <c:formatCode>General</c:formatCode>
                <c:ptCount val="12"/>
                <c:pt idx="0">
                  <c:v>87079</c:v>
                </c:pt>
                <c:pt idx="1">
                  <c:v>79399</c:v>
                </c:pt>
                <c:pt idx="2">
                  <c:v>71980</c:v>
                </c:pt>
                <c:pt idx="3">
                  <c:v>64562</c:v>
                </c:pt>
                <c:pt idx="4">
                  <c:v>57144</c:v>
                </c:pt>
                <c:pt idx="5">
                  <c:v>49726</c:v>
                </c:pt>
                <c:pt idx="6">
                  <c:v>42307</c:v>
                </c:pt>
                <c:pt idx="7">
                  <c:v>34889</c:v>
                </c:pt>
                <c:pt idx="8">
                  <c:v>27471</c:v>
                </c:pt>
                <c:pt idx="9">
                  <c:v>20053</c:v>
                </c:pt>
                <c:pt idx="10">
                  <c:v>12634</c:v>
                </c:pt>
              </c:numCache>
            </c:numRef>
          </c:val>
          <c:smooth val="0"/>
          <c:extLst>
            <c:ext xmlns:c16="http://schemas.microsoft.com/office/drawing/2014/chart" uri="{C3380CC4-5D6E-409C-BE32-E72D297353CC}">
              <c16:uniqueId val="{00000001-CBCA-4AA5-A78C-F9DA48AB96CF}"/>
            </c:ext>
          </c:extLst>
        </c:ser>
        <c:ser>
          <c:idx val="2"/>
          <c:order val="2"/>
          <c:tx>
            <c:strRef>
              <c:f>Sheet1!$D$1</c:f>
              <c:strCache>
                <c:ptCount val="1"/>
                <c:pt idx="0">
                  <c:v>PG&amp;E Solar A-6</c:v>
                </c:pt>
              </c:strCache>
            </c:strRef>
          </c:tx>
          <c:spPr>
            <a:ln w="3172">
              <a:solidFill>
                <a:srgbClr val="99CC00"/>
              </a:solidFill>
              <a:prstDash val="solid"/>
            </a:ln>
          </c:spPr>
          <c:marker>
            <c:spPr>
              <a:solidFill>
                <a:srgbClr val="9BBB59"/>
              </a:solidFill>
              <a:ln>
                <a:solidFill>
                  <a:srgbClr val="99CC00"/>
                </a:solidFill>
                <a:prstDash val="solid"/>
              </a:ln>
            </c:spPr>
          </c:marker>
          <c:cat>
            <c:numRef>
              <c:f>Sheet1!$A$2:$A$13</c:f>
              <c:numCache>
                <c:formatCode>General</c:formatCode>
                <c:ptCount val="12"/>
                <c:pt idx="0">
                  <c:v>0</c:v>
                </c:pt>
                <c:pt idx="1">
                  <c:v>10</c:v>
                </c:pt>
                <c:pt idx="2">
                  <c:v>20</c:v>
                </c:pt>
                <c:pt idx="3">
                  <c:v>30</c:v>
                </c:pt>
                <c:pt idx="4">
                  <c:v>40</c:v>
                </c:pt>
                <c:pt idx="5">
                  <c:v>50</c:v>
                </c:pt>
                <c:pt idx="6">
                  <c:v>60</c:v>
                </c:pt>
                <c:pt idx="7">
                  <c:v>70</c:v>
                </c:pt>
                <c:pt idx="8">
                  <c:v>80</c:v>
                </c:pt>
                <c:pt idx="9">
                  <c:v>90</c:v>
                </c:pt>
                <c:pt idx="10">
                  <c:v>100</c:v>
                </c:pt>
              </c:numCache>
            </c:numRef>
          </c:cat>
          <c:val>
            <c:numRef>
              <c:f>Sheet1!$D$2:$D$13</c:f>
              <c:numCache>
                <c:formatCode>General</c:formatCode>
                <c:ptCount val="12"/>
                <c:pt idx="0">
                  <c:v>112608</c:v>
                </c:pt>
                <c:pt idx="1">
                  <c:v>99080</c:v>
                </c:pt>
                <c:pt idx="2">
                  <c:v>85551</c:v>
                </c:pt>
                <c:pt idx="3">
                  <c:v>72023</c:v>
                </c:pt>
                <c:pt idx="4">
                  <c:v>58495</c:v>
                </c:pt>
                <c:pt idx="5">
                  <c:v>44967</c:v>
                </c:pt>
                <c:pt idx="6">
                  <c:v>31439</c:v>
                </c:pt>
                <c:pt idx="7">
                  <c:v>17911</c:v>
                </c:pt>
                <c:pt idx="8">
                  <c:v>4383</c:v>
                </c:pt>
                <c:pt idx="9">
                  <c:v>0</c:v>
                </c:pt>
                <c:pt idx="10">
                  <c:v>0</c:v>
                </c:pt>
              </c:numCache>
            </c:numRef>
          </c:val>
          <c:smooth val="0"/>
          <c:extLst>
            <c:ext xmlns:c16="http://schemas.microsoft.com/office/drawing/2014/chart" uri="{C3380CC4-5D6E-409C-BE32-E72D297353CC}">
              <c16:uniqueId val="{00000002-CBCA-4AA5-A78C-F9DA48AB96CF}"/>
            </c:ext>
          </c:extLst>
        </c:ser>
        <c:dLbls>
          <c:showLegendKey val="0"/>
          <c:showVal val="0"/>
          <c:showCatName val="0"/>
          <c:showSerName val="0"/>
          <c:showPercent val="0"/>
          <c:showBubbleSize val="0"/>
        </c:dLbls>
        <c:marker val="1"/>
        <c:smooth val="0"/>
        <c:axId val="176956160"/>
        <c:axId val="1"/>
      </c:lineChart>
      <c:catAx>
        <c:axId val="176956160"/>
        <c:scaling>
          <c:orientation val="minMax"/>
        </c:scaling>
        <c:delete val="0"/>
        <c:axPos val="b"/>
        <c:title>
          <c:tx>
            <c:rich>
              <a:bodyPr/>
              <a:lstStyle/>
              <a:p>
                <a:pPr>
                  <a:defRPr sz="1789" b="1" i="0" u="none" strike="noStrike" baseline="0">
                    <a:solidFill>
                      <a:srgbClr val="000000"/>
                    </a:solidFill>
                    <a:latin typeface="Calibri"/>
                    <a:ea typeface="Calibri"/>
                    <a:cs typeface="Calibri"/>
                  </a:defRPr>
                </a:pPr>
                <a:r>
                  <a:rPr lang="en-US"/>
                  <a:t>Energy Offset by Solar (%)</a:t>
                </a:r>
              </a:p>
            </c:rich>
          </c:tx>
          <c:overlay val="0"/>
          <c:spPr>
            <a:noFill/>
            <a:ln w="25379">
              <a:noFill/>
            </a:ln>
          </c:spPr>
        </c:title>
        <c:numFmt formatCode="General" sourceLinked="1"/>
        <c:majorTickMark val="cross"/>
        <c:minorTickMark val="none"/>
        <c:tickLblPos val="nextTo"/>
        <c:spPr>
          <a:ln w="3172">
            <a:solidFill>
              <a:srgbClr val="808080"/>
            </a:solidFill>
            <a:prstDash val="solid"/>
          </a:ln>
        </c:spPr>
        <c:crossAx val="1"/>
        <c:crosses val="autoZero"/>
        <c:auto val="1"/>
        <c:lblAlgn val="ctr"/>
        <c:lblOffset val="100"/>
        <c:noMultiLvlLbl val="0"/>
      </c:catAx>
      <c:valAx>
        <c:axId val="1"/>
        <c:scaling>
          <c:orientation val="minMax"/>
        </c:scaling>
        <c:delete val="0"/>
        <c:axPos val="l"/>
        <c:majorGridlines>
          <c:spPr>
            <a:ln w="3172">
              <a:solidFill>
                <a:srgbClr val="808080"/>
              </a:solidFill>
              <a:prstDash val="solid"/>
            </a:ln>
          </c:spPr>
        </c:majorGridlines>
        <c:title>
          <c:tx>
            <c:rich>
              <a:bodyPr/>
              <a:lstStyle/>
              <a:p>
                <a:pPr>
                  <a:defRPr sz="1789" b="1" i="0" u="none" strike="noStrike" baseline="0">
                    <a:solidFill>
                      <a:srgbClr val="000000"/>
                    </a:solidFill>
                    <a:latin typeface="Calibri"/>
                    <a:ea typeface="Calibri"/>
                    <a:cs typeface="Calibri"/>
                  </a:defRPr>
                </a:pPr>
                <a:r>
                  <a:rPr lang="en-US"/>
                  <a:t>Utility Electricity Bill ($)</a:t>
                </a:r>
              </a:p>
            </c:rich>
          </c:tx>
          <c:overlay val="0"/>
          <c:spPr>
            <a:noFill/>
            <a:ln w="25379">
              <a:noFill/>
            </a:ln>
          </c:spPr>
        </c:title>
        <c:numFmt formatCode="\$#,##0" sourceLinked="0"/>
        <c:majorTickMark val="none"/>
        <c:minorTickMark val="none"/>
        <c:tickLblPos val="nextTo"/>
        <c:spPr>
          <a:ln w="3172">
            <a:solidFill>
              <a:srgbClr val="808080"/>
            </a:solidFill>
            <a:prstDash val="solid"/>
          </a:ln>
        </c:spPr>
        <c:crossAx val="176956160"/>
        <c:crosses val="autoZero"/>
        <c:crossBetween val="between"/>
      </c:valAx>
      <c:spPr>
        <a:noFill/>
        <a:ln w="25383">
          <a:noFill/>
        </a:ln>
      </c:spPr>
    </c:plotArea>
    <c:legend>
      <c:legendPos val="r"/>
      <c:layout>
        <c:manualLayout>
          <c:xMode val="edge"/>
          <c:yMode val="edge"/>
          <c:x val="0.71132891136211807"/>
          <c:y val="0.50816338817862816"/>
          <c:w val="0.26034855866658846"/>
          <c:h val="0.36326531764174641"/>
        </c:manualLayout>
      </c:layout>
      <c:overlay val="0"/>
      <c:spPr>
        <a:noFill/>
        <a:ln w="25379">
          <a:noFill/>
        </a:ln>
      </c:spPr>
      <c:txPr>
        <a:bodyPr/>
        <a:lstStyle/>
        <a:p>
          <a:pPr>
            <a:defRPr sz="1398"/>
          </a:pPr>
          <a:endParaRPr lang="en-US"/>
        </a:p>
      </c:txPr>
    </c:legend>
    <c:plotVisOnly val="1"/>
    <c:dispBlanksAs val="gap"/>
    <c:showDLblsOverMax val="0"/>
  </c:chart>
  <c:spPr>
    <a:noFill/>
    <a:ln>
      <a:noFill/>
    </a:ln>
  </c:spPr>
  <c:txPr>
    <a:bodyPr/>
    <a:lstStyle/>
    <a:p>
      <a:pPr>
        <a:defRPr sz="1798"/>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Total</a:t>
            </a:r>
            <a:r>
              <a:rPr lang="en-US" baseline="0" dirty="0"/>
              <a:t> Cumulative Projected Net Savings</a:t>
            </a:r>
          </a:p>
          <a:p>
            <a:pPr>
              <a:defRPr/>
            </a:pPr>
            <a:r>
              <a:rPr lang="en-US" b="0" i="1" baseline="0" dirty="0"/>
              <a:t>Bay Area Municipality, 4 sites, Total Installed Capacity: 600 kW</a:t>
            </a:r>
            <a:endParaRPr lang="en-US" b="0" i="1" dirty="0"/>
          </a:p>
        </c:rich>
      </c:tx>
      <c:overlay val="0"/>
    </c:title>
    <c:autoTitleDeleted val="0"/>
    <c:plotArea>
      <c:layout/>
      <c:lineChart>
        <c:grouping val="standard"/>
        <c:varyColors val="0"/>
        <c:ser>
          <c:idx val="1"/>
          <c:order val="0"/>
          <c:tx>
            <c:strRef>
              <c:f>'Savings Summary'!$T$4</c:f>
              <c:strCache>
                <c:ptCount val="1"/>
                <c:pt idx="0">
                  <c:v>Purchase</c:v>
                </c:pt>
              </c:strCache>
            </c:strRef>
          </c:tx>
          <c:val>
            <c:numRef>
              <c:f>'Savings Summary'!$T$5:$T$29</c:f>
              <c:numCache>
                <c:formatCode>_("$"* #,##0_);_("$"* \(#,##0\);_("$"* "-"??_);_(@_)</c:formatCode>
                <c:ptCount val="25"/>
                <c:pt idx="0">
                  <c:v>-1513518.2845955798</c:v>
                </c:pt>
                <c:pt idx="1">
                  <c:v>-1288714.4812790898</c:v>
                </c:pt>
                <c:pt idx="2">
                  <c:v>-1059125.7014097699</c:v>
                </c:pt>
                <c:pt idx="3">
                  <c:v>-824573.4665010426</c:v>
                </c:pt>
                <c:pt idx="4">
                  <c:v>-584873.2760085623</c:v>
                </c:pt>
                <c:pt idx="5">
                  <c:v>-412888.1756656511</c:v>
                </c:pt>
                <c:pt idx="6">
                  <c:v>-235001.955267813</c:v>
                </c:pt>
                <c:pt idx="7">
                  <c:v>-51012.614294619838</c:v>
                </c:pt>
                <c:pt idx="8">
                  <c:v>139288.74305417121</c:v>
                </c:pt>
                <c:pt idx="9">
                  <c:v>336118.14244082017</c:v>
                </c:pt>
                <c:pt idx="10">
                  <c:v>539698.9819203295</c:v>
                </c:pt>
                <c:pt idx="11">
                  <c:v>750262.28268769849</c:v>
                </c:pt>
                <c:pt idx="12">
                  <c:v>968046.94831870357</c:v>
                </c:pt>
                <c:pt idx="13">
                  <c:v>1193300.0327904802</c:v>
                </c:pt>
                <c:pt idx="14">
                  <c:v>1426277.0175777501</c:v>
                </c:pt>
                <c:pt idx="15">
                  <c:v>1667242.09813054</c:v>
                </c:pt>
                <c:pt idx="16">
                  <c:v>1916468.4800492702</c:v>
                </c:pt>
                <c:pt idx="17">
                  <c:v>2174238.6852840101</c:v>
                </c:pt>
                <c:pt idx="18">
                  <c:v>2440844.8686951394</c:v>
                </c:pt>
                <c:pt idx="19">
                  <c:v>2716589.1453245701</c:v>
                </c:pt>
                <c:pt idx="20">
                  <c:v>3001783.92873774</c:v>
                </c:pt>
                <c:pt idx="21">
                  <c:v>3296752.2808089904</c:v>
                </c:pt>
                <c:pt idx="22">
                  <c:v>3601828.2733354401</c:v>
                </c:pt>
                <c:pt idx="23">
                  <c:v>3917357.3618770507</c:v>
                </c:pt>
                <c:pt idx="24">
                  <c:v>4243696.7722341614</c:v>
                </c:pt>
              </c:numCache>
            </c:numRef>
          </c:val>
          <c:smooth val="0"/>
          <c:extLst>
            <c:ext xmlns:c16="http://schemas.microsoft.com/office/drawing/2014/chart" uri="{C3380CC4-5D6E-409C-BE32-E72D297353CC}">
              <c16:uniqueId val="{00000000-1622-492F-9C84-88AAFE8DB575}"/>
            </c:ext>
          </c:extLst>
        </c:ser>
        <c:ser>
          <c:idx val="3"/>
          <c:order val="1"/>
          <c:tx>
            <c:v>3% PPA</c:v>
          </c:tx>
          <c:val>
            <c:numRef>
              <c:f>'Savings Summary'!$V$5:$V$29</c:f>
              <c:numCache>
                <c:formatCode>_("$"* #,##0_);_("$"* \(#,##0\);_("$"* "-"??_);_(@_)</c:formatCode>
                <c:ptCount val="25"/>
                <c:pt idx="0">
                  <c:v>47241.442096078667</c:v>
                </c:pt>
                <c:pt idx="1">
                  <c:v>97033.39612276922</c:v>
                </c:pt>
                <c:pt idx="2">
                  <c:v>149486.10115819468</c:v>
                </c:pt>
                <c:pt idx="3">
                  <c:v>204714.12458961169</c:v>
                </c:pt>
                <c:pt idx="4">
                  <c:v>262836.52329169161</c:v>
                </c:pt>
                <c:pt idx="5">
                  <c:v>323977.01060914272</c:v>
                </c:pt>
                <c:pt idx="6">
                  <c:v>388264.1293478352</c:v>
                </c:pt>
                <c:pt idx="7">
                  <c:v>455831.43098565342</c:v>
                </c:pt>
                <c:pt idx="8">
                  <c:v>526817.66132158448</c:v>
                </c:pt>
                <c:pt idx="9">
                  <c:v>601366.95278910431</c:v>
                </c:pt>
                <c:pt idx="10">
                  <c:v>679629.02366769442</c:v>
                </c:pt>
                <c:pt idx="11">
                  <c:v>761759.38443441142</c:v>
                </c:pt>
                <c:pt idx="12">
                  <c:v>847919.55150574958</c:v>
                </c:pt>
                <c:pt idx="13">
                  <c:v>938277.26862864685</c:v>
                </c:pt>
                <c:pt idx="14">
                  <c:v>1033006.7361884199</c:v>
                </c:pt>
                <c:pt idx="15">
                  <c:v>1132288.8487106103</c:v>
                </c:pt>
                <c:pt idx="16">
                  <c:v>1236311.4408431898</c:v>
                </c:pt>
                <c:pt idx="17">
                  <c:v>1345269.54211557</c:v>
                </c:pt>
                <c:pt idx="18">
                  <c:v>1459365.6407808899</c:v>
                </c:pt>
                <c:pt idx="19">
                  <c:v>1578809.9570585899</c:v>
                </c:pt>
                <c:pt idx="20">
                  <c:v>1703820.72610527</c:v>
                </c:pt>
                <c:pt idx="21">
                  <c:v>1834624.4910530299</c:v>
                </c:pt>
                <c:pt idx="22">
                  <c:v>1971456.40646597</c:v>
                </c:pt>
                <c:pt idx="23">
                  <c:v>2114560.5525778001</c:v>
                </c:pt>
                <c:pt idx="24">
                  <c:v>2264190.2606857507</c:v>
                </c:pt>
              </c:numCache>
            </c:numRef>
          </c:val>
          <c:smooth val="0"/>
          <c:extLst>
            <c:ext xmlns:c16="http://schemas.microsoft.com/office/drawing/2014/chart" uri="{C3380CC4-5D6E-409C-BE32-E72D297353CC}">
              <c16:uniqueId val="{00000001-1622-492F-9C84-88AAFE8DB575}"/>
            </c:ext>
          </c:extLst>
        </c:ser>
        <c:ser>
          <c:idx val="4"/>
          <c:order val="2"/>
          <c:tx>
            <c:v>Lease Option</c:v>
          </c:tx>
          <c:val>
            <c:numRef>
              <c:f>'Savings Summary'!$AB$5:$AB$29</c:f>
              <c:numCache>
                <c:formatCode>_("$"* #,##0_);_("$"* \(#,##0\);_("$"* "-"??_);_(@_)</c:formatCode>
                <c:ptCount val="25"/>
                <c:pt idx="0">
                  <c:v>52804</c:v>
                </c:pt>
                <c:pt idx="1">
                  <c:v>110424.20749999999</c:v>
                </c:pt>
                <c:pt idx="2">
                  <c:v>173045.33781874969</c:v>
                </c:pt>
                <c:pt idx="3">
                  <c:v>240858.47670126581</c:v>
                </c:pt>
                <c:pt idx="4">
                  <c:v>314061.30323668616</c:v>
                </c:pt>
                <c:pt idx="5">
                  <c:v>312525.13026683556</c:v>
                </c:pt>
                <c:pt idx="6">
                  <c:v>317196.37996948179</c:v>
                </c:pt>
                <c:pt idx="7">
                  <c:v>328291.91984040441</c:v>
                </c:pt>
                <c:pt idx="8">
                  <c:v>346036.19302656717</c:v>
                </c:pt>
                <c:pt idx="9">
                  <c:v>370661.4829222461</c:v>
                </c:pt>
                <c:pt idx="10">
                  <c:v>402408.18700532365</c:v>
                </c:pt>
                <c:pt idx="11">
                  <c:v>441525.10023639729</c:v>
                </c:pt>
                <c:pt idx="12">
                  <c:v>488269.70835458941</c:v>
                </c:pt>
                <c:pt idx="13">
                  <c:v>542908.49141560041</c:v>
                </c:pt>
                <c:pt idx="14">
                  <c:v>605717.2379296273</c:v>
                </c:pt>
                <c:pt idx="15">
                  <c:v>856171.36996924842</c:v>
                </c:pt>
                <c:pt idx="16">
                  <c:v>1115376.2796302701</c:v>
                </c:pt>
                <c:pt idx="17">
                  <c:v>1383637.6772419398</c:v>
                </c:pt>
                <c:pt idx="18">
                  <c:v>1661271.9517367401</c:v>
                </c:pt>
                <c:pt idx="19">
                  <c:v>1948606.54360436</c:v>
                </c:pt>
                <c:pt idx="20">
                  <c:v>2245980.3308690195</c:v>
                </c:pt>
                <c:pt idx="21">
                  <c:v>2553744.0285452092</c:v>
                </c:pt>
                <c:pt idx="22">
                  <c:v>2872260.6020419593</c:v>
                </c:pt>
                <c:pt idx="23">
                  <c:v>3201905.6950030695</c:v>
                </c:pt>
                <c:pt idx="24">
                  <c:v>3543068.0720869997</c:v>
                </c:pt>
              </c:numCache>
            </c:numRef>
          </c:val>
          <c:smooth val="0"/>
          <c:extLst>
            <c:ext xmlns:c16="http://schemas.microsoft.com/office/drawing/2014/chart" uri="{C3380CC4-5D6E-409C-BE32-E72D297353CC}">
              <c16:uniqueId val="{00000002-1622-492F-9C84-88AAFE8DB575}"/>
            </c:ext>
          </c:extLst>
        </c:ser>
        <c:dLbls>
          <c:showLegendKey val="0"/>
          <c:showVal val="0"/>
          <c:showCatName val="0"/>
          <c:showSerName val="0"/>
          <c:showPercent val="0"/>
          <c:showBubbleSize val="0"/>
        </c:dLbls>
        <c:marker val="1"/>
        <c:smooth val="0"/>
        <c:axId val="744849816"/>
        <c:axId val="744841192"/>
      </c:lineChart>
      <c:catAx>
        <c:axId val="744849816"/>
        <c:scaling>
          <c:orientation val="minMax"/>
        </c:scaling>
        <c:delete val="0"/>
        <c:axPos val="b"/>
        <c:majorTickMark val="none"/>
        <c:minorTickMark val="none"/>
        <c:tickLblPos val="nextTo"/>
        <c:crossAx val="744841192"/>
        <c:crosses val="autoZero"/>
        <c:auto val="1"/>
        <c:lblAlgn val="ctr"/>
        <c:lblOffset val="100"/>
        <c:noMultiLvlLbl val="0"/>
      </c:catAx>
      <c:valAx>
        <c:axId val="744841192"/>
        <c:scaling>
          <c:orientation val="minMax"/>
        </c:scaling>
        <c:delete val="0"/>
        <c:axPos val="l"/>
        <c:majorGridlines/>
        <c:title>
          <c:tx>
            <c:rich>
              <a:bodyPr/>
              <a:lstStyle/>
              <a:p>
                <a:pPr>
                  <a:defRPr/>
                </a:pPr>
                <a:r>
                  <a:rPr lang="en-US"/>
                  <a:t>Cumulative</a:t>
                </a:r>
                <a:r>
                  <a:rPr lang="en-US" baseline="0"/>
                  <a:t> Savings per year</a:t>
                </a:r>
                <a:endParaRPr lang="en-US"/>
              </a:p>
            </c:rich>
          </c:tx>
          <c:overlay val="0"/>
        </c:title>
        <c:numFmt formatCode="_(&quot;$&quot;* #,##0_);_(&quot;$&quot;* \(#,##0\);_(&quot;$&quot;* &quot;-&quot;??_);_(@_)" sourceLinked="1"/>
        <c:majorTickMark val="none"/>
        <c:minorTickMark val="none"/>
        <c:tickLblPos val="nextTo"/>
        <c:crossAx val="744849816"/>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4" name="Google Shape;154;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 name="Google Shape;309;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9" name="Google Shape;319;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3" name="Google Shape;143;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4" name="Google Shape;184;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4" name="Google Shape;194;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3" name="Google Shape;233;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7" name="Google Shape;247;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2" name="Google Shape;282;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F5B2C35-DE3B-4C53-A4B0-3203263DF239}"/>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7D16D458-EE83-4B94-969E-D61D047C4D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900">
                <a:latin typeface="Arial" panose="020B0604020202020204" pitchFamily="34" charset="0"/>
              </a:rPr>
              <a:t> Thanks</a:t>
            </a:r>
            <a:endParaRPr lang="en-US" altLang="en-US" sz="1000">
              <a:latin typeface="Arial" panose="020B0604020202020204" pitchFamily="34" charset="0"/>
            </a:endParaRPr>
          </a:p>
          <a:p>
            <a:pPr>
              <a:buFontTx/>
              <a:buChar char="-"/>
            </a:pPr>
            <a:r>
              <a:rPr lang="en-US" altLang="en-US" sz="1000">
                <a:latin typeface="Arial" panose="020B0604020202020204" pitchFamily="34" charset="0"/>
              </a:rPr>
              <a:t> As we talk about solar, we need to talk about the expected life of the components, 25 years, with warranties included and low O&amp;M costs</a:t>
            </a:r>
          </a:p>
          <a:p>
            <a:pPr>
              <a:buFontTx/>
              <a:buChar char="-"/>
            </a:pPr>
            <a:r>
              <a:rPr lang="en-US" altLang="en-US" sz="1000">
                <a:latin typeface="Arial" panose="020B0604020202020204" pitchFamily="34" charset="0"/>
              </a:rPr>
              <a:t> Design must be good to get efficient production: orientation, quality components, avoid shading</a:t>
            </a:r>
          </a:p>
          <a:p>
            <a:pPr>
              <a:buFontTx/>
              <a:buChar char="-"/>
            </a:pPr>
            <a:r>
              <a:rPr lang="en-US" altLang="en-US" sz="1000">
                <a:latin typeface="Arial" panose="020B0604020202020204" pitchFamily="34" charset="0"/>
              </a:rPr>
              <a:t> System should be sized appropriately to offset building usage, 80% is usually good</a:t>
            </a:r>
          </a:p>
          <a:p>
            <a:pPr>
              <a:buFontTx/>
              <a:buChar char="-"/>
            </a:pPr>
            <a:r>
              <a:rPr lang="en-US" altLang="en-US" sz="1000">
                <a:latin typeface="Arial" panose="020B0604020202020204" pitchFamily="34" charset="0"/>
              </a:rPr>
              <a:t> Key savings are electricity – Net Energy Metering allows selling at buy prices when the solar is produced, export is valuable when on TOU</a:t>
            </a:r>
          </a:p>
          <a:p>
            <a:pPr>
              <a:buFontTx/>
              <a:buChar char="-"/>
            </a:pPr>
            <a:r>
              <a:rPr lang="en-US" altLang="en-US" sz="1000">
                <a:latin typeface="Arial" panose="020B0604020202020204" pitchFamily="34" charset="0"/>
              </a:rPr>
              <a:t> Incentives and rebates – mostly gone, but still some value in trying and for 3</a:t>
            </a:r>
            <a:r>
              <a:rPr lang="en-US" altLang="en-US" sz="1000" baseline="30000">
                <a:latin typeface="Arial" panose="020B0604020202020204" pitchFamily="34" charset="0"/>
              </a:rPr>
              <a:t>rd</a:t>
            </a:r>
            <a:r>
              <a:rPr lang="en-US" altLang="en-US" sz="1000">
                <a:latin typeface="Arial" panose="020B0604020202020204" pitchFamily="34" charset="0"/>
              </a:rPr>
              <a:t> party owned systems</a:t>
            </a:r>
          </a:p>
          <a:p>
            <a:pPr>
              <a:buFontTx/>
              <a:buChar char="-"/>
            </a:pPr>
            <a:r>
              <a:rPr lang="en-US" altLang="en-US" sz="1000">
                <a:latin typeface="Arial" panose="020B0604020202020204" pitchFamily="34" charset="0"/>
              </a:rPr>
              <a:t> Financing is getting cheaper as the asset class becomes better understood by financiers and investors</a:t>
            </a:r>
          </a:p>
          <a:p>
            <a:pPr>
              <a:buFontTx/>
              <a:buChar char="-"/>
            </a:pPr>
            <a:r>
              <a:rPr lang="en-US" altLang="en-US" sz="1000">
                <a:latin typeface="Arial" panose="020B0604020202020204" pitchFamily="34" charset="0"/>
              </a:rPr>
              <a:t> Some (limited) ability to sell electricity to the utility or CCA</a:t>
            </a:r>
            <a:endParaRPr lang="en-US" altLang="en-US" sz="900">
              <a:latin typeface="Arial" panose="020B0604020202020204" pitchFamily="34" charset="0"/>
            </a:endParaRPr>
          </a:p>
        </p:txBody>
      </p:sp>
      <p:sp>
        <p:nvSpPr>
          <p:cNvPr id="28676" name="Slide Number Placeholder 3">
            <a:extLst>
              <a:ext uri="{FF2B5EF4-FFF2-40B4-BE49-F238E27FC236}">
                <a16:creationId xmlns:a16="http://schemas.microsoft.com/office/drawing/2014/main" id="{1C853CD2-031A-4260-9C70-6C843BFD51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520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52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52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52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93408C5-CE1E-421C-9F2B-8945CB9808D8}" type="slidenum">
              <a:rPr lang="en-US" altLang="en-US" sz="1300">
                <a:ea typeface="SimSun" panose="02010600030101010101" pitchFamily="2" charset="-122"/>
              </a:rPr>
              <a:pPr>
                <a:spcBef>
                  <a:spcPct val="0"/>
                </a:spcBef>
              </a:pPr>
              <a:t>12</a:t>
            </a:fld>
            <a:endParaRPr lang="en-US" altLang="en-US" sz="130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3"/>
          <p:cNvSpPr txBox="1">
            <a:spLocks noGrp="1"/>
          </p:cNvSpPr>
          <p:nvPr>
            <p:ph type="body" idx="1"/>
          </p:nvPr>
        </p:nvSpPr>
        <p:spPr>
          <a:xfrm>
            <a:off x="1522876" y="1905000"/>
            <a:ext cx="9143538" cy="41148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3"/>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3"/>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3"/>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7360907" y="2743200"/>
            <a:ext cx="5410200" cy="1143001"/>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2"/>
          <p:cNvSpPr txBox="1">
            <a:spLocks noGrp="1"/>
          </p:cNvSpPr>
          <p:nvPr>
            <p:ph type="body" idx="1"/>
          </p:nvPr>
        </p:nvSpPr>
        <p:spPr>
          <a:xfrm rot="5400000">
            <a:off x="2665412" y="-533399"/>
            <a:ext cx="5410200" cy="769619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4" name="Google Shape;104;p12"/>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2"/>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2"/>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4"/>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4"/>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5"/>
          <p:cNvSpPr txBox="1">
            <a:spLocks noGrp="1"/>
          </p:cNvSpPr>
          <p:nvPr>
            <p:ph type="body" idx="1"/>
          </p:nvPr>
        </p:nvSpPr>
        <p:spPr>
          <a:xfrm>
            <a:off x="1522413" y="1904999"/>
            <a:ext cx="4435564" cy="408892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2" name="Google Shape;52;p5"/>
          <p:cNvSpPr txBox="1">
            <a:spLocks noGrp="1"/>
          </p:cNvSpPr>
          <p:nvPr>
            <p:ph type="body" idx="2"/>
          </p:nvPr>
        </p:nvSpPr>
        <p:spPr>
          <a:xfrm>
            <a:off x="6230849" y="1904999"/>
            <a:ext cx="4435564" cy="4088921"/>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3" name="Google Shape;53;p5"/>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5"/>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5"/>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6"/>
          <p:cNvSpPr txBox="1">
            <a:spLocks noGrp="1"/>
          </p:cNvSpPr>
          <p:nvPr>
            <p:ph type="body" idx="1"/>
          </p:nvPr>
        </p:nvSpPr>
        <p:spPr>
          <a:xfrm>
            <a:off x="1522413" y="1828800"/>
            <a:ext cx="4419599" cy="68580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9" name="Google Shape;59;p6"/>
          <p:cNvSpPr txBox="1">
            <a:spLocks noGrp="1"/>
          </p:cNvSpPr>
          <p:nvPr>
            <p:ph type="body" idx="2"/>
          </p:nvPr>
        </p:nvSpPr>
        <p:spPr>
          <a:xfrm>
            <a:off x="1522413" y="2590801"/>
            <a:ext cx="4419599" cy="342900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 name="Google Shape;60;p6"/>
          <p:cNvSpPr txBox="1">
            <a:spLocks noGrp="1"/>
          </p:cNvSpPr>
          <p:nvPr>
            <p:ph type="body" idx="3"/>
          </p:nvPr>
        </p:nvSpPr>
        <p:spPr>
          <a:xfrm>
            <a:off x="6246814" y="1828800"/>
            <a:ext cx="4419599" cy="68580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 name="Google Shape;61;p6"/>
          <p:cNvSpPr txBox="1">
            <a:spLocks noGrp="1"/>
          </p:cNvSpPr>
          <p:nvPr>
            <p:ph type="body" idx="4"/>
          </p:nvPr>
        </p:nvSpPr>
        <p:spPr>
          <a:xfrm>
            <a:off x="6246814" y="2590801"/>
            <a:ext cx="4419599" cy="342900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Google Shape;62;p6"/>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6"/>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
          <p:cNvSpPr/>
          <p:nvPr/>
        </p:nvSpPr>
        <p:spPr>
          <a:xfrm>
            <a:off x="1217609" y="1019175"/>
            <a:ext cx="7447419" cy="4572000"/>
          </a:xfrm>
          <a:prstGeom prst="rect">
            <a:avLst/>
          </a:prstGeom>
          <a:noFill/>
          <a:ln w="1016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7" name="Google Shape;67;p7"/>
          <p:cNvSpPr txBox="1">
            <a:spLocks noGrp="1"/>
          </p:cNvSpPr>
          <p:nvPr>
            <p:ph type="title"/>
          </p:nvPr>
        </p:nvSpPr>
        <p:spPr>
          <a:xfrm>
            <a:off x="7923214" y="1371600"/>
            <a:ext cx="3124200" cy="20574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7"/>
          <p:cNvSpPr>
            <a:spLocks noGrp="1"/>
          </p:cNvSpPr>
          <p:nvPr>
            <p:ph type="pic" idx="2"/>
          </p:nvPr>
        </p:nvSpPr>
        <p:spPr>
          <a:xfrm>
            <a:off x="1400490" y="1202055"/>
            <a:ext cx="5760720" cy="4206240"/>
          </a:xfrm>
          <a:prstGeom prst="rect">
            <a:avLst/>
          </a:prstGeom>
          <a:solidFill>
            <a:srgbClr val="F2F2F2"/>
          </a:solidFill>
          <a:ln>
            <a:noFill/>
          </a:ln>
        </p:spPr>
        <p:txBody>
          <a:bodyPr spcFirstLastPara="1" wrap="square" lIns="91425" tIns="914400" rIns="91425" bIns="45700" anchor="t" anchorCtr="0"/>
          <a:lstStyle>
            <a:lvl1pPr marR="0" lvl="0" algn="ctr"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9" name="Google Shape;69;p7"/>
          <p:cNvSpPr txBox="1">
            <a:spLocks noGrp="1"/>
          </p:cNvSpPr>
          <p:nvPr>
            <p:ph type="body" idx="1"/>
          </p:nvPr>
        </p:nvSpPr>
        <p:spPr>
          <a:xfrm>
            <a:off x="7923214" y="3536829"/>
            <a:ext cx="3124200" cy="1797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0" name="Google Shape;70;p7"/>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7"/>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1522413" y="1905000"/>
            <a:ext cx="9144000" cy="2667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5400"/>
              <a:buFont typeface="Arial"/>
              <a:buNone/>
              <a:defRPr sz="54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8"/>
          <p:cNvSpPr txBox="1">
            <a:spLocks noGrp="1"/>
          </p:cNvSpPr>
          <p:nvPr>
            <p:ph type="body" idx="1"/>
          </p:nvPr>
        </p:nvSpPr>
        <p:spPr>
          <a:xfrm>
            <a:off x="1522413" y="4876800"/>
            <a:ext cx="8229598" cy="1143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800"/>
              <a:buFont typeface="Arial"/>
              <a:buNone/>
              <a:defRPr sz="1800" b="0" i="0" u="none" strike="noStrike" cap="none">
                <a:solidFill>
                  <a:srgbClr val="909090"/>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600"/>
              <a:buFont typeface="Arial"/>
              <a:buNone/>
              <a:defRPr sz="1600" b="0" i="0" u="none" strike="noStrike" cap="none">
                <a:solidFill>
                  <a:srgbClr val="909090"/>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1400"/>
              <a:buFont typeface="Arial"/>
              <a:buNone/>
              <a:defRPr sz="1400" b="0" i="0" u="none" strike="noStrike" cap="none">
                <a:solidFill>
                  <a:srgbClr val="909090"/>
                </a:solidFill>
                <a:latin typeface="Arial"/>
                <a:ea typeface="Arial"/>
                <a:cs typeface="Arial"/>
                <a:sym typeface="Arial"/>
              </a:defRPr>
            </a:lvl9pPr>
          </a:lstStyle>
          <a:p>
            <a:endParaRPr/>
          </a:p>
        </p:txBody>
      </p:sp>
      <p:sp>
        <p:nvSpPr>
          <p:cNvPr id="76" name="Google Shape;76;p8"/>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8"/>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8"/>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9"/>
        <p:cNvGrpSpPr/>
        <p:nvPr/>
      </p:nvGrpSpPr>
      <p:grpSpPr>
        <a:xfrm>
          <a:off x="0" y="0"/>
          <a:ext cx="0" cy="0"/>
          <a:chOff x="0" y="0"/>
          <a:chExt cx="0" cy="0"/>
        </a:xfrm>
      </p:grpSpPr>
      <p:grpSp>
        <p:nvGrpSpPr>
          <p:cNvPr id="80" name="Google Shape;80;p9"/>
          <p:cNvGrpSpPr/>
          <p:nvPr/>
        </p:nvGrpSpPr>
        <p:grpSpPr>
          <a:xfrm>
            <a:off x="0" y="6309360"/>
            <a:ext cx="12190231" cy="548640"/>
            <a:chOff x="0" y="6309360"/>
            <a:chExt cx="12190231" cy="548640"/>
          </a:xfrm>
        </p:grpSpPr>
        <p:sp>
          <p:nvSpPr>
            <p:cNvPr id="81" name="Google Shape;81;p9"/>
            <p:cNvSpPr/>
            <p:nvPr/>
          </p:nvSpPr>
          <p:spPr>
            <a:xfrm>
              <a:off x="0" y="6400800"/>
              <a:ext cx="12188825"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9"/>
            <p:cNvSpPr/>
            <p:nvPr/>
          </p:nvSpPr>
          <p:spPr>
            <a:xfrm>
              <a:off x="1279" y="6309360"/>
              <a:ext cx="12188952" cy="9721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9"/>
            <p:cNvSpPr/>
            <p:nvPr/>
          </p:nvSpPr>
          <p:spPr>
            <a:xfrm>
              <a:off x="1279" y="6379143"/>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84" name="Google Shape;84;p9"/>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p9"/>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9"/>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0"/>
          <p:cNvSpPr/>
          <p:nvPr/>
        </p:nvSpPr>
        <p:spPr>
          <a:xfrm>
            <a:off x="1217609" y="1019175"/>
            <a:ext cx="7229705" cy="4572000"/>
          </a:xfrm>
          <a:prstGeom prst="rect">
            <a:avLst/>
          </a:prstGeom>
          <a:noFill/>
          <a:ln w="1016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10"/>
          <p:cNvSpPr txBox="1">
            <a:spLocks noGrp="1"/>
          </p:cNvSpPr>
          <p:nvPr>
            <p:ph type="title"/>
          </p:nvPr>
        </p:nvSpPr>
        <p:spPr>
          <a:xfrm>
            <a:off x="7923214" y="1371600"/>
            <a:ext cx="3124200" cy="20574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0"/>
          <p:cNvSpPr txBox="1">
            <a:spLocks noGrp="1"/>
          </p:cNvSpPr>
          <p:nvPr>
            <p:ph type="body" idx="1"/>
          </p:nvPr>
        </p:nvSpPr>
        <p:spPr>
          <a:xfrm>
            <a:off x="1491930" y="1293495"/>
            <a:ext cx="5577840" cy="4023360"/>
          </a:xfrm>
          <a:prstGeom prst="rect">
            <a:avLst/>
          </a:prstGeom>
          <a:noFill/>
          <a:ln>
            <a:noFill/>
          </a:ln>
        </p:spPr>
        <p:txBody>
          <a:bodyPr spcFirstLastPara="1" wrap="square" lIns="91425" tIns="45700" rIns="91425" bIns="45700" anchor="t" anchorCtr="0"/>
          <a:lstStyle>
            <a:lvl1pPr marL="457200" marR="0" lvl="0" indent="-355600" algn="l" rtl="0">
              <a:lnSpc>
                <a:spcPct val="90000"/>
              </a:lnSpc>
              <a:spcBef>
                <a:spcPts val="1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 name="Google Shape;91;p10"/>
          <p:cNvSpPr txBox="1">
            <a:spLocks noGrp="1"/>
          </p:cNvSpPr>
          <p:nvPr>
            <p:ph type="body" idx="2"/>
          </p:nvPr>
        </p:nvSpPr>
        <p:spPr>
          <a:xfrm>
            <a:off x="7923214" y="3536829"/>
            <a:ext cx="3124200" cy="179716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90000"/>
              </a:lnSpc>
              <a:spcBef>
                <a:spcPts val="8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90000"/>
              </a:lnSpc>
              <a:spcBef>
                <a:spcPts val="8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92" name="Google Shape;92;p10"/>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0"/>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0"/>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1"/>
          <p:cNvSpPr txBox="1">
            <a:spLocks noGrp="1"/>
          </p:cNvSpPr>
          <p:nvPr>
            <p:ph type="body" idx="1"/>
          </p:nvPr>
        </p:nvSpPr>
        <p:spPr>
          <a:xfrm rot="5400000">
            <a:off x="4037245" y="-609369"/>
            <a:ext cx="4114800" cy="91435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8" name="Google Shape;98;p11"/>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1"/>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1"/>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09360"/>
            <a:ext cx="12190231" cy="548640"/>
            <a:chOff x="0" y="6309360"/>
            <a:chExt cx="12190231" cy="548640"/>
          </a:xfrm>
        </p:grpSpPr>
        <p:sp>
          <p:nvSpPr>
            <p:cNvPr id="11" name="Google Shape;11;p1"/>
            <p:cNvSpPr/>
            <p:nvPr/>
          </p:nvSpPr>
          <p:spPr>
            <a:xfrm>
              <a:off x="0" y="6400800"/>
              <a:ext cx="12188825" cy="457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1279" y="6309360"/>
              <a:ext cx="12188952" cy="9721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 name="Google Shape;13;p1"/>
            <p:cNvSpPr/>
            <p:nvPr/>
          </p:nvSpPr>
          <p:spPr>
            <a:xfrm>
              <a:off x="1279" y="6379143"/>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4" name="Google Shape;14;p1"/>
          <p:cNvGrpSpPr/>
          <p:nvPr/>
        </p:nvGrpSpPr>
        <p:grpSpPr>
          <a:xfrm>
            <a:off x="1279" y="0"/>
            <a:ext cx="12188952" cy="320040"/>
            <a:chOff x="1279" y="0"/>
            <a:chExt cx="12188952" cy="320040"/>
          </a:xfrm>
        </p:grpSpPr>
        <p:sp>
          <p:nvSpPr>
            <p:cNvPr id="15" name="Google Shape;15;p1"/>
            <p:cNvSpPr/>
            <p:nvPr/>
          </p:nvSpPr>
          <p:spPr>
            <a:xfrm>
              <a:off x="1279" y="0"/>
              <a:ext cx="12188952" cy="17023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1279" y="170234"/>
              <a:ext cx="12188952" cy="14980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
            <p:cNvSpPr/>
            <p:nvPr/>
          </p:nvSpPr>
          <p:spPr>
            <a:xfrm>
              <a:off x="1279" y="231421"/>
              <a:ext cx="12188952" cy="274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8" name="Google Shape;18;p1"/>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
          <p:cNvSpPr txBox="1">
            <a:spLocks noGrp="1"/>
          </p:cNvSpPr>
          <p:nvPr>
            <p:ph type="body" idx="1"/>
          </p:nvPr>
        </p:nvSpPr>
        <p:spPr>
          <a:xfrm>
            <a:off x="1522876" y="1905000"/>
            <a:ext cx="9143538" cy="41148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7994363" y="6516865"/>
            <a:ext cx="1327622" cy="2286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1"/>
          <p:cNvSpPr txBox="1">
            <a:spLocks noGrp="1"/>
          </p:cNvSpPr>
          <p:nvPr>
            <p:ph type="ftr" idx="11"/>
          </p:nvPr>
        </p:nvSpPr>
        <p:spPr>
          <a:xfrm>
            <a:off x="1507498" y="6516865"/>
            <a:ext cx="6062145" cy="228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1"/>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lt1"/>
                </a:solidFill>
                <a:latin typeface="Arial"/>
                <a:ea typeface="Arial"/>
                <a:cs typeface="Arial"/>
                <a:sym typeface="Arial"/>
              </a:defRPr>
            </a:lvl1pPr>
            <a:lvl2pPr marL="0" marR="0" lvl="1" indent="0" algn="r" rtl="0">
              <a:spcBef>
                <a:spcPts val="0"/>
              </a:spcBef>
              <a:buNone/>
              <a:defRPr sz="800" b="0" i="0" u="none" strike="noStrike" cap="none">
                <a:solidFill>
                  <a:schemeClr val="lt1"/>
                </a:solidFill>
                <a:latin typeface="Arial"/>
                <a:ea typeface="Arial"/>
                <a:cs typeface="Arial"/>
                <a:sym typeface="Arial"/>
              </a:defRPr>
            </a:lvl2pPr>
            <a:lvl3pPr marL="0" marR="0" lvl="2" indent="0" algn="r" rtl="0">
              <a:spcBef>
                <a:spcPts val="0"/>
              </a:spcBef>
              <a:buNone/>
              <a:defRPr sz="800" b="0" i="0" u="none" strike="noStrike" cap="none">
                <a:solidFill>
                  <a:schemeClr val="lt1"/>
                </a:solidFill>
                <a:latin typeface="Arial"/>
                <a:ea typeface="Arial"/>
                <a:cs typeface="Arial"/>
                <a:sym typeface="Arial"/>
              </a:defRPr>
            </a:lvl3pPr>
            <a:lvl4pPr marL="0" marR="0" lvl="3" indent="0" algn="r" rtl="0">
              <a:spcBef>
                <a:spcPts val="0"/>
              </a:spcBef>
              <a:buNone/>
              <a:defRPr sz="800" b="0" i="0" u="none" strike="noStrike" cap="none">
                <a:solidFill>
                  <a:schemeClr val="lt1"/>
                </a:solidFill>
                <a:latin typeface="Arial"/>
                <a:ea typeface="Arial"/>
                <a:cs typeface="Arial"/>
                <a:sym typeface="Arial"/>
              </a:defRPr>
            </a:lvl4pPr>
            <a:lvl5pPr marL="0" marR="0" lvl="4" indent="0" algn="r" rtl="0">
              <a:spcBef>
                <a:spcPts val="0"/>
              </a:spcBef>
              <a:buNone/>
              <a:defRPr sz="800" b="0" i="0" u="none" strike="noStrike" cap="none">
                <a:solidFill>
                  <a:schemeClr val="lt1"/>
                </a:solidFill>
                <a:latin typeface="Arial"/>
                <a:ea typeface="Arial"/>
                <a:cs typeface="Arial"/>
                <a:sym typeface="Arial"/>
              </a:defRPr>
            </a:lvl5pPr>
            <a:lvl6pPr marL="0" marR="0" lvl="5" indent="0" algn="r" rtl="0">
              <a:spcBef>
                <a:spcPts val="0"/>
              </a:spcBef>
              <a:buNone/>
              <a:defRPr sz="800" b="0" i="0" u="none" strike="noStrike" cap="none">
                <a:solidFill>
                  <a:schemeClr val="lt1"/>
                </a:solidFill>
                <a:latin typeface="Arial"/>
                <a:ea typeface="Arial"/>
                <a:cs typeface="Arial"/>
                <a:sym typeface="Arial"/>
              </a:defRPr>
            </a:lvl6pPr>
            <a:lvl7pPr marL="0" marR="0" lvl="6" indent="0" algn="r" rtl="0">
              <a:spcBef>
                <a:spcPts val="0"/>
              </a:spcBef>
              <a:buNone/>
              <a:defRPr sz="800" b="0" i="0" u="none" strike="noStrike" cap="none">
                <a:solidFill>
                  <a:schemeClr val="lt1"/>
                </a:solidFill>
                <a:latin typeface="Arial"/>
                <a:ea typeface="Arial"/>
                <a:cs typeface="Arial"/>
                <a:sym typeface="Arial"/>
              </a:defRPr>
            </a:lvl7pPr>
            <a:lvl8pPr marL="0" marR="0" lvl="7" indent="0" algn="r" rtl="0">
              <a:spcBef>
                <a:spcPts val="0"/>
              </a:spcBef>
              <a:buNone/>
              <a:defRPr sz="800" b="0" i="0" u="none" strike="noStrike" cap="none">
                <a:solidFill>
                  <a:schemeClr val="lt1"/>
                </a:solidFill>
                <a:latin typeface="Arial"/>
                <a:ea typeface="Arial"/>
                <a:cs typeface="Arial"/>
                <a:sym typeface="Arial"/>
              </a:defRPr>
            </a:lvl8pPr>
            <a:lvl9pPr marL="0" marR="0" lvl="8" indent="0" algn="r" rtl="0">
              <a:spcBef>
                <a:spcPts val="0"/>
              </a:spcBef>
              <a:buNone/>
              <a:defRPr sz="800" b="0" i="0" u="none" strike="noStrike" cap="none">
                <a:solidFill>
                  <a:schemeClr val="lt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23" name="Picture 22">
            <a:extLst>
              <a:ext uri="{FF2B5EF4-FFF2-40B4-BE49-F238E27FC236}">
                <a16:creationId xmlns:a16="http://schemas.microsoft.com/office/drawing/2014/main" id="{C62979F1-FCCE-4D6A-9A7A-745E61F5E6D5}"/>
              </a:ext>
            </a:extLst>
          </p:cNvPr>
          <p:cNvPicPr>
            <a:picLocks noChangeAspect="1"/>
          </p:cNvPicPr>
          <p:nvPr userDrawn="1"/>
        </p:nvPicPr>
        <p:blipFill>
          <a:blip r:embed="rId12"/>
          <a:stretch>
            <a:fillRect/>
          </a:stretch>
        </p:blipFill>
        <p:spPr>
          <a:xfrm>
            <a:off x="9501904" y="503371"/>
            <a:ext cx="2328090" cy="117302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toshiba_backup\Optony\Collateral\Graphics\iStock_000009840968XLarge.jpg">
            <a:extLst>
              <a:ext uri="{FF2B5EF4-FFF2-40B4-BE49-F238E27FC236}">
                <a16:creationId xmlns:a16="http://schemas.microsoft.com/office/drawing/2014/main" id="{B7E14A24-8469-421C-B27E-DC125C43AC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5" y="370128"/>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6">
            <a:extLst>
              <a:ext uri="{FF2B5EF4-FFF2-40B4-BE49-F238E27FC236}">
                <a16:creationId xmlns:a16="http://schemas.microsoft.com/office/drawing/2014/main" id="{71796C01-90F3-4EA6-AFE5-6C66761CFD47}"/>
              </a:ext>
            </a:extLst>
          </p:cNvPr>
          <p:cNvSpPr>
            <a:spLocks noGrp="1"/>
          </p:cNvSpPr>
          <p:nvPr>
            <p:ph idx="1"/>
          </p:nvPr>
        </p:nvSpPr>
        <p:spPr>
          <a:xfrm>
            <a:off x="1432156" y="3254826"/>
            <a:ext cx="8689975" cy="2133600"/>
          </a:xfrm>
        </p:spPr>
        <p:txBody>
          <a:bodyPr/>
          <a:lstStyle/>
          <a:p>
            <a:pPr algn="r">
              <a:buFont typeface="Arial" panose="020B0604020202020204" pitchFamily="34" charset="0"/>
              <a:buNone/>
            </a:pPr>
            <a:r>
              <a:rPr lang="en-US" altLang="en-US" b="1" dirty="0"/>
              <a:t>SEED Fund</a:t>
            </a:r>
          </a:p>
          <a:p>
            <a:pPr algn="r">
              <a:buFont typeface="Arial" panose="020B0604020202020204" pitchFamily="34" charset="0"/>
              <a:buNone/>
            </a:pPr>
            <a:r>
              <a:rPr lang="en-US" altLang="en-US" b="1" dirty="0"/>
              <a:t>Collaborative Solar Procurement for Public Agencies</a:t>
            </a:r>
          </a:p>
          <a:p>
            <a:pPr algn="r">
              <a:buFont typeface="Arial" panose="020B0604020202020204" pitchFamily="34" charset="0"/>
              <a:buNone/>
            </a:pPr>
            <a:r>
              <a:rPr lang="en-US" altLang="en-US" dirty="0"/>
              <a:t>Solar Project Installation and Technical Considerations</a:t>
            </a:r>
          </a:p>
          <a:p>
            <a:pPr algn="r">
              <a:buFont typeface="Arial" panose="020B0604020202020204" pitchFamily="34" charset="0"/>
              <a:buNone/>
            </a:pPr>
            <a:r>
              <a:rPr lang="en-US" altLang="en-US" dirty="0"/>
              <a:t>June 2019</a:t>
            </a:r>
          </a:p>
        </p:txBody>
      </p:sp>
      <p:sp>
        <p:nvSpPr>
          <p:cNvPr id="21509" name="AutoShape 5" descr="https://mail.google.com/mail/u/0/?ui=2&amp;ik=702049adcc&amp;view=att&amp;th=138fde347cc8d710&amp;attid=0.1.3&amp;disp=emb&amp;zw&amp;atsh=1">
            <a:extLst>
              <a:ext uri="{FF2B5EF4-FFF2-40B4-BE49-F238E27FC236}">
                <a16:creationId xmlns:a16="http://schemas.microsoft.com/office/drawing/2014/main" id="{52CDD052-9C6C-4789-BE61-5BEDC4D39D34}"/>
              </a:ext>
            </a:extLst>
          </p:cNvPr>
          <p:cNvSpPr>
            <a:spLocks noChangeAspect="1" noChangeArrowheads="1"/>
          </p:cNvSpPr>
          <p:nvPr/>
        </p:nvSpPr>
        <p:spPr bwMode="auto">
          <a:xfrm>
            <a:off x="167163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rgbClr val="000000"/>
              </a:solidFill>
              <a:latin typeface="Arial" panose="020B0604020202020204" pitchFamily="34" charset="0"/>
            </a:endParaRPr>
          </a:p>
        </p:txBody>
      </p:sp>
      <p:sp>
        <p:nvSpPr>
          <p:cNvPr id="21510" name="AutoShape 7" descr="https://mail.google.com/mail/u/0/?ui=2&amp;ik=702049adcc&amp;view=att&amp;th=138fde347cc8d710&amp;attid=0.1.3&amp;disp=emb&amp;zw&amp;atsh=1">
            <a:extLst>
              <a:ext uri="{FF2B5EF4-FFF2-40B4-BE49-F238E27FC236}">
                <a16:creationId xmlns:a16="http://schemas.microsoft.com/office/drawing/2014/main" id="{6A7D9A5C-AD8D-453E-9A74-BD87A6BC3AF9}"/>
              </a:ext>
            </a:extLst>
          </p:cNvPr>
          <p:cNvSpPr>
            <a:spLocks noChangeAspect="1" noChangeArrowheads="1"/>
          </p:cNvSpPr>
          <p:nvPr/>
        </p:nvSpPr>
        <p:spPr bwMode="auto">
          <a:xfrm>
            <a:off x="1671637"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600">
              <a:solidFill>
                <a:srgbClr val="000000"/>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298989" y="553328"/>
            <a:ext cx="9143538" cy="586154"/>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dirty="0"/>
              <a:t>Potential Participants and Solar Development</a:t>
            </a:r>
            <a:endParaRPr dirty="0"/>
          </a:p>
        </p:txBody>
      </p:sp>
      <p:graphicFrame>
        <p:nvGraphicFramePr>
          <p:cNvPr id="285" name="Google Shape;285;p24"/>
          <p:cNvGraphicFramePr/>
          <p:nvPr>
            <p:extLst>
              <p:ext uri="{D42A27DB-BD31-4B8C-83A1-F6EECF244321}">
                <p14:modId xmlns:p14="http://schemas.microsoft.com/office/powerpoint/2010/main" val="2034391668"/>
              </p:ext>
            </p:extLst>
          </p:nvPr>
        </p:nvGraphicFramePr>
        <p:xfrm>
          <a:off x="847157" y="1282452"/>
          <a:ext cx="8437520" cy="4798631"/>
        </p:xfrm>
        <a:graphic>
          <a:graphicData uri="http://schemas.openxmlformats.org/drawingml/2006/table">
            <a:tbl>
              <a:tblPr firstRow="1" bandRow="1">
                <a:noFill/>
                <a:tableStyleId>{AD5E7232-A36E-4B3E-9888-940035060C6E}</a:tableStyleId>
              </a:tblPr>
              <a:tblGrid>
                <a:gridCol w="3373152">
                  <a:extLst>
                    <a:ext uri="{9D8B030D-6E8A-4147-A177-3AD203B41FA5}">
                      <a16:colId xmlns:a16="http://schemas.microsoft.com/office/drawing/2014/main" val="20000"/>
                    </a:ext>
                  </a:extLst>
                </a:gridCol>
                <a:gridCol w="1266092">
                  <a:extLst>
                    <a:ext uri="{9D8B030D-6E8A-4147-A177-3AD203B41FA5}">
                      <a16:colId xmlns:a16="http://schemas.microsoft.com/office/drawing/2014/main" val="1963271872"/>
                    </a:ext>
                  </a:extLst>
                </a:gridCol>
                <a:gridCol w="1941341">
                  <a:extLst>
                    <a:ext uri="{9D8B030D-6E8A-4147-A177-3AD203B41FA5}">
                      <a16:colId xmlns:a16="http://schemas.microsoft.com/office/drawing/2014/main" val="20002"/>
                    </a:ext>
                  </a:extLst>
                </a:gridCol>
                <a:gridCol w="1856935">
                  <a:extLst>
                    <a:ext uri="{9D8B030D-6E8A-4147-A177-3AD203B41FA5}">
                      <a16:colId xmlns:a16="http://schemas.microsoft.com/office/drawing/2014/main" val="20003"/>
                    </a:ext>
                  </a:extLst>
                </a:gridCol>
              </a:tblGrid>
              <a:tr h="298608">
                <a:tc>
                  <a:txBody>
                    <a:bodyPr/>
                    <a:lstStyle/>
                    <a:p>
                      <a:pPr marL="0" marR="0" lvl="0" indent="0" algn="ctr" rtl="0">
                        <a:spcBef>
                          <a:spcPts val="0"/>
                        </a:spcBef>
                        <a:spcAft>
                          <a:spcPts val="0"/>
                        </a:spcAft>
                        <a:buNone/>
                      </a:pPr>
                      <a:r>
                        <a:rPr lang="en-US" sz="1400" u="none" strike="noStrike" cap="none" dirty="0"/>
                        <a:t>Participants</a:t>
                      </a:r>
                      <a:endParaRPr sz="1400" dirty="0"/>
                    </a:p>
                  </a:txBody>
                  <a:tcPr marL="91450" marR="91450" marT="45725" marB="45725"/>
                </a:tc>
                <a:tc>
                  <a:txBody>
                    <a:bodyPr/>
                    <a:lstStyle/>
                    <a:p>
                      <a:pPr marL="0" marR="0" lvl="0" indent="0" algn="ctr" rtl="0">
                        <a:spcBef>
                          <a:spcPts val="0"/>
                        </a:spcBef>
                        <a:spcAft>
                          <a:spcPts val="0"/>
                        </a:spcAft>
                        <a:buNone/>
                      </a:pPr>
                      <a:r>
                        <a:rPr lang="en-US" sz="1400" dirty="0"/>
                        <a:t>Status</a:t>
                      </a:r>
                      <a:endParaRPr sz="1400" dirty="0"/>
                    </a:p>
                  </a:txBody>
                  <a:tcPr marL="91450" marR="91450" marT="45725" marB="45725"/>
                </a:tc>
                <a:tc>
                  <a:txBody>
                    <a:bodyPr/>
                    <a:lstStyle/>
                    <a:p>
                      <a:pPr marL="0" marR="0" lvl="0" indent="0" algn="ctr" rtl="0">
                        <a:spcBef>
                          <a:spcPts val="0"/>
                        </a:spcBef>
                        <a:spcAft>
                          <a:spcPts val="0"/>
                        </a:spcAft>
                        <a:buNone/>
                      </a:pPr>
                      <a:r>
                        <a:rPr lang="en-US" sz="1400" u="none" strike="noStrike" cap="none" dirty="0"/>
                        <a:t>Recommended Sites</a:t>
                      </a:r>
                      <a:endParaRPr sz="1400" dirty="0"/>
                    </a:p>
                  </a:txBody>
                  <a:tcPr marL="91450" marR="91450" marT="45725" marB="45725"/>
                </a:tc>
                <a:tc>
                  <a:txBody>
                    <a:bodyPr/>
                    <a:lstStyle/>
                    <a:p>
                      <a:pPr marL="0" marR="0" lvl="0" indent="0" algn="ctr" rtl="0">
                        <a:spcBef>
                          <a:spcPts val="0"/>
                        </a:spcBef>
                        <a:spcAft>
                          <a:spcPts val="0"/>
                        </a:spcAft>
                        <a:buNone/>
                      </a:pPr>
                      <a:r>
                        <a:rPr lang="en-US" sz="1400" u="none" strike="noStrike" cap="none" dirty="0"/>
                        <a:t>Solar Potential (kW)</a:t>
                      </a:r>
                      <a:endParaRPr sz="1400" dirty="0"/>
                    </a:p>
                  </a:txBody>
                  <a:tcPr marL="91450" marR="91450" marT="45725" marB="45725"/>
                </a:tc>
                <a:extLst>
                  <a:ext uri="{0D108BD9-81ED-4DB2-BD59-A6C34878D82A}">
                    <a16:rowId xmlns:a16="http://schemas.microsoft.com/office/drawing/2014/main" val="10000"/>
                  </a:ext>
                </a:extLst>
              </a:tr>
              <a:tr h="304687">
                <a:tc>
                  <a:txBody>
                    <a:bodyPr/>
                    <a:lstStyle/>
                    <a:p>
                      <a:pPr marL="0" marR="0" lvl="0" indent="0" algn="l" rtl="0">
                        <a:spcBef>
                          <a:spcPts val="0"/>
                        </a:spcBef>
                        <a:spcAft>
                          <a:spcPts val="0"/>
                        </a:spcAft>
                        <a:buNone/>
                      </a:pPr>
                      <a:r>
                        <a:rPr lang="en-US" sz="1400" u="none" strike="noStrike" cap="none" dirty="0"/>
                        <a:t>City of South Lake Tahoe</a:t>
                      </a:r>
                      <a:endParaRPr sz="1400" dirty="0"/>
                    </a:p>
                  </a:txBody>
                  <a:tcPr marL="91450" marR="91450" marT="45725" marB="45725"/>
                </a:tc>
                <a:tc>
                  <a:txBody>
                    <a:bodyPr/>
                    <a:lstStyle/>
                    <a:p>
                      <a:pPr marL="0" marR="0" lvl="0" indent="0" algn="l" rtl="0">
                        <a:spcBef>
                          <a:spcPts val="0"/>
                        </a:spcBef>
                        <a:spcAft>
                          <a:spcPts val="0"/>
                        </a:spcAft>
                        <a:buNone/>
                      </a:pPr>
                      <a:r>
                        <a:rPr lang="en-US" sz="1400" dirty="0"/>
                        <a:t>Lead Agency</a:t>
                      </a:r>
                      <a:endParaRPr sz="1400" dirty="0"/>
                    </a:p>
                  </a:txBody>
                  <a:tcPr marL="91450" marR="91450" marT="45725" marB="45725"/>
                </a:tc>
                <a:tc>
                  <a:txBody>
                    <a:bodyPr/>
                    <a:lstStyle/>
                    <a:p>
                      <a:pPr marL="0" marR="0" lvl="0" indent="0" algn="ctr" rtl="0">
                        <a:spcBef>
                          <a:spcPts val="0"/>
                        </a:spcBef>
                        <a:spcAft>
                          <a:spcPts val="0"/>
                        </a:spcAft>
                        <a:buNone/>
                      </a:pPr>
                      <a:r>
                        <a:rPr lang="en-US" sz="1400"/>
                        <a:t>5</a:t>
                      </a:r>
                      <a:endParaRPr sz="1400"/>
                    </a:p>
                  </a:txBody>
                  <a:tcPr marL="91450" marR="91450" marT="45725" marB="45725"/>
                </a:tc>
                <a:tc>
                  <a:txBody>
                    <a:bodyPr/>
                    <a:lstStyle/>
                    <a:p>
                      <a:pPr marL="0" marR="0" lvl="0" indent="0" algn="ctr" rtl="0">
                        <a:spcBef>
                          <a:spcPts val="0"/>
                        </a:spcBef>
                        <a:spcAft>
                          <a:spcPts val="0"/>
                        </a:spcAft>
                        <a:buNone/>
                      </a:pPr>
                      <a:r>
                        <a:rPr lang="en-US" sz="1400" dirty="0"/>
                        <a:t>557</a:t>
                      </a:r>
                      <a:endParaRPr sz="1400" dirty="0"/>
                    </a:p>
                  </a:txBody>
                  <a:tcPr marL="91450" marR="91450" marT="45725" marB="45725"/>
                </a:tc>
                <a:extLst>
                  <a:ext uri="{0D108BD9-81ED-4DB2-BD59-A6C34878D82A}">
                    <a16:rowId xmlns:a16="http://schemas.microsoft.com/office/drawing/2014/main" val="10001"/>
                  </a:ext>
                </a:extLst>
              </a:tr>
              <a:tr h="304687">
                <a:tc>
                  <a:txBody>
                    <a:bodyPr/>
                    <a:lstStyle/>
                    <a:p>
                      <a:pPr marL="0" marR="0" lvl="0" indent="0" algn="l" rtl="0">
                        <a:spcBef>
                          <a:spcPts val="0"/>
                        </a:spcBef>
                        <a:spcAft>
                          <a:spcPts val="0"/>
                        </a:spcAft>
                        <a:buNone/>
                      </a:pPr>
                      <a:r>
                        <a:rPr lang="en-US" sz="1400" dirty="0"/>
                        <a:t>City of Nevada City</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a:t>
                      </a:r>
                      <a:endParaRPr sz="1400" dirty="0"/>
                    </a:p>
                  </a:txBody>
                  <a:tcPr marL="91450" marR="91450" marT="45725" marB="45725"/>
                </a:tc>
                <a:tc>
                  <a:txBody>
                    <a:bodyPr/>
                    <a:lstStyle/>
                    <a:p>
                      <a:pPr marL="0" marR="0" lvl="0" indent="0" algn="ctr" rtl="0">
                        <a:spcBef>
                          <a:spcPts val="0"/>
                        </a:spcBef>
                        <a:spcAft>
                          <a:spcPts val="0"/>
                        </a:spcAft>
                        <a:buNone/>
                      </a:pPr>
                      <a:r>
                        <a:rPr lang="en-US" sz="1400" dirty="0"/>
                        <a:t>2,852</a:t>
                      </a:r>
                      <a:endParaRPr sz="1400" dirty="0"/>
                    </a:p>
                  </a:txBody>
                  <a:tcPr marL="91450" marR="91450" marT="45725" marB="45725"/>
                </a:tc>
                <a:extLst>
                  <a:ext uri="{0D108BD9-81ED-4DB2-BD59-A6C34878D82A}">
                    <a16:rowId xmlns:a16="http://schemas.microsoft.com/office/drawing/2014/main" val="10002"/>
                  </a:ext>
                </a:extLst>
              </a:tr>
              <a:tr h="304687">
                <a:tc>
                  <a:txBody>
                    <a:bodyPr/>
                    <a:lstStyle/>
                    <a:p>
                      <a:pPr marL="0" marR="0" lvl="0" indent="0" algn="l" rtl="0">
                        <a:spcBef>
                          <a:spcPts val="0"/>
                        </a:spcBef>
                        <a:spcAft>
                          <a:spcPts val="0"/>
                        </a:spcAft>
                        <a:buNone/>
                      </a:pPr>
                      <a:r>
                        <a:rPr lang="en-US" sz="1400" dirty="0"/>
                        <a:t>Tahoe Truckee Sanitation Agency</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a:t>
                      </a:r>
                      <a:endParaRPr sz="1400" dirty="0"/>
                    </a:p>
                  </a:txBody>
                  <a:tcPr marL="91450" marR="91450" marT="45725" marB="45725"/>
                </a:tc>
                <a:tc>
                  <a:txBody>
                    <a:bodyPr/>
                    <a:lstStyle/>
                    <a:p>
                      <a:pPr marL="0" marR="0" lvl="0" indent="0" algn="ctr" rtl="0">
                        <a:spcBef>
                          <a:spcPts val="0"/>
                        </a:spcBef>
                        <a:spcAft>
                          <a:spcPts val="0"/>
                        </a:spcAft>
                        <a:buNone/>
                      </a:pPr>
                      <a:r>
                        <a:rPr lang="en-US" sz="1400" dirty="0"/>
                        <a:t>5,562</a:t>
                      </a:r>
                      <a:endParaRPr sz="1400" dirty="0"/>
                    </a:p>
                  </a:txBody>
                  <a:tcPr marL="91450" marR="91450" marT="45725" marB="45725"/>
                </a:tc>
                <a:extLst>
                  <a:ext uri="{0D108BD9-81ED-4DB2-BD59-A6C34878D82A}">
                    <a16:rowId xmlns:a16="http://schemas.microsoft.com/office/drawing/2014/main" val="10003"/>
                  </a:ext>
                </a:extLst>
              </a:tr>
              <a:tr h="298608">
                <a:tc>
                  <a:txBody>
                    <a:bodyPr/>
                    <a:lstStyle/>
                    <a:p>
                      <a:pPr marL="0" marR="0" lvl="0" indent="0" algn="l" rtl="0">
                        <a:spcBef>
                          <a:spcPts val="0"/>
                        </a:spcBef>
                        <a:spcAft>
                          <a:spcPts val="0"/>
                        </a:spcAft>
                        <a:buNone/>
                      </a:pPr>
                      <a:r>
                        <a:rPr lang="en-US" sz="1400" dirty="0"/>
                        <a:t>Truckee Tahoe Airport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2</a:t>
                      </a:r>
                      <a:endParaRPr sz="1400" dirty="0"/>
                    </a:p>
                  </a:txBody>
                  <a:tcPr marL="91450" marR="91450" marT="45725" marB="45725"/>
                </a:tc>
                <a:tc>
                  <a:txBody>
                    <a:bodyPr/>
                    <a:lstStyle/>
                    <a:p>
                      <a:pPr marL="0" marR="0" lvl="0" indent="0" algn="ctr" rtl="0">
                        <a:spcBef>
                          <a:spcPts val="0"/>
                        </a:spcBef>
                        <a:spcAft>
                          <a:spcPts val="0"/>
                        </a:spcAft>
                        <a:buNone/>
                      </a:pPr>
                      <a:r>
                        <a:rPr lang="en-US" sz="1400" dirty="0"/>
                        <a:t>9,389</a:t>
                      </a:r>
                      <a:endParaRPr sz="1400" dirty="0"/>
                    </a:p>
                  </a:txBody>
                  <a:tcPr marL="91450" marR="91450" marT="45725" marB="45725"/>
                </a:tc>
                <a:extLst>
                  <a:ext uri="{0D108BD9-81ED-4DB2-BD59-A6C34878D82A}">
                    <a16:rowId xmlns:a16="http://schemas.microsoft.com/office/drawing/2014/main" val="10004"/>
                  </a:ext>
                </a:extLst>
              </a:tr>
              <a:tr h="304687">
                <a:tc>
                  <a:txBody>
                    <a:bodyPr/>
                    <a:lstStyle/>
                    <a:p>
                      <a:pPr marL="0" marR="0" lvl="0" indent="0" algn="l" rtl="0">
                        <a:spcBef>
                          <a:spcPts val="0"/>
                        </a:spcBef>
                        <a:spcAft>
                          <a:spcPts val="0"/>
                        </a:spcAft>
                        <a:buNone/>
                      </a:pPr>
                      <a:r>
                        <a:rPr lang="en-US" sz="1400" dirty="0"/>
                        <a:t>Nevada City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497</a:t>
                      </a:r>
                      <a:endParaRPr sz="1400" dirty="0"/>
                    </a:p>
                  </a:txBody>
                  <a:tcPr marL="91450" marR="91450" marT="45725" marB="45725"/>
                </a:tc>
                <a:extLst>
                  <a:ext uri="{0D108BD9-81ED-4DB2-BD59-A6C34878D82A}">
                    <a16:rowId xmlns:a16="http://schemas.microsoft.com/office/drawing/2014/main" val="10005"/>
                  </a:ext>
                </a:extLst>
              </a:tr>
              <a:tr h="304687">
                <a:tc>
                  <a:txBody>
                    <a:bodyPr/>
                    <a:lstStyle/>
                    <a:p>
                      <a:pPr marL="0" marR="0" lvl="0" indent="0" algn="l" rtl="0">
                        <a:spcBef>
                          <a:spcPts val="0"/>
                        </a:spcBef>
                        <a:spcAft>
                          <a:spcPts val="0"/>
                        </a:spcAft>
                        <a:buNone/>
                      </a:pPr>
                      <a:r>
                        <a:rPr lang="en-US" sz="1400" dirty="0"/>
                        <a:t>Grass Valley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500</a:t>
                      </a:r>
                      <a:endParaRPr sz="1400" dirty="0"/>
                    </a:p>
                  </a:txBody>
                  <a:tcPr marL="91450" marR="91450" marT="45725" marB="45725"/>
                </a:tc>
                <a:extLst>
                  <a:ext uri="{0D108BD9-81ED-4DB2-BD59-A6C34878D82A}">
                    <a16:rowId xmlns:a16="http://schemas.microsoft.com/office/drawing/2014/main" val="10006"/>
                  </a:ext>
                </a:extLst>
              </a:tr>
              <a:tr h="304687">
                <a:tc>
                  <a:txBody>
                    <a:bodyPr/>
                    <a:lstStyle/>
                    <a:p>
                      <a:pPr marL="0" marR="0" lvl="0" indent="0" algn="l" rtl="0">
                        <a:spcBef>
                          <a:spcPts val="0"/>
                        </a:spcBef>
                        <a:spcAft>
                          <a:spcPts val="0"/>
                        </a:spcAft>
                        <a:buNone/>
                      </a:pPr>
                      <a:r>
                        <a:rPr lang="en-US" sz="1400" dirty="0"/>
                        <a:t>Tahoe Donner Association</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5</a:t>
                      </a:r>
                      <a:endParaRPr sz="1400" dirty="0"/>
                    </a:p>
                  </a:txBody>
                  <a:tcPr marL="91450" marR="91450" marT="45725" marB="45725"/>
                </a:tc>
                <a:tc>
                  <a:txBody>
                    <a:bodyPr/>
                    <a:lstStyle/>
                    <a:p>
                      <a:pPr marL="0" marR="0" lvl="0" indent="0" algn="ctr" rtl="0">
                        <a:spcBef>
                          <a:spcPts val="0"/>
                        </a:spcBef>
                        <a:spcAft>
                          <a:spcPts val="0"/>
                        </a:spcAft>
                        <a:buNone/>
                      </a:pPr>
                      <a:r>
                        <a:rPr lang="en-US" sz="1400" dirty="0"/>
                        <a:t>1,100</a:t>
                      </a:r>
                      <a:endParaRPr sz="1400" dirty="0"/>
                    </a:p>
                  </a:txBody>
                  <a:tcPr marL="91450" marR="91450" marT="45725" marB="45725"/>
                </a:tc>
                <a:extLst>
                  <a:ext uri="{0D108BD9-81ED-4DB2-BD59-A6C34878D82A}">
                    <a16:rowId xmlns:a16="http://schemas.microsoft.com/office/drawing/2014/main" val="1616551272"/>
                  </a:ext>
                </a:extLst>
              </a:tr>
              <a:tr h="304687">
                <a:tc>
                  <a:txBody>
                    <a:bodyPr/>
                    <a:lstStyle/>
                    <a:p>
                      <a:pPr marL="0" marR="0" lvl="0" indent="0" algn="l" rtl="0">
                        <a:spcBef>
                          <a:spcPts val="0"/>
                        </a:spcBef>
                        <a:spcAft>
                          <a:spcPts val="0"/>
                        </a:spcAft>
                        <a:buNone/>
                      </a:pPr>
                      <a:r>
                        <a:rPr lang="en-US" sz="1400" dirty="0"/>
                        <a:t>South Tahoe Public Utility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2</a:t>
                      </a:r>
                      <a:endParaRPr sz="1400" dirty="0"/>
                    </a:p>
                  </a:txBody>
                  <a:tcPr marL="91450" marR="91450" marT="45725" marB="45725"/>
                </a:tc>
                <a:tc>
                  <a:txBody>
                    <a:bodyPr/>
                    <a:lstStyle/>
                    <a:p>
                      <a:pPr marL="0" marR="0" lvl="0" indent="0" algn="ctr" rtl="0">
                        <a:spcBef>
                          <a:spcPts val="0"/>
                        </a:spcBef>
                        <a:spcAft>
                          <a:spcPts val="0"/>
                        </a:spcAft>
                        <a:buNone/>
                      </a:pPr>
                      <a:r>
                        <a:rPr lang="en-US" sz="1400" dirty="0"/>
                        <a:t>1,135</a:t>
                      </a:r>
                      <a:endParaRPr sz="1400" dirty="0"/>
                    </a:p>
                  </a:txBody>
                  <a:tcPr marL="91450" marR="91450" marT="45725" marB="45725"/>
                </a:tc>
                <a:extLst>
                  <a:ext uri="{0D108BD9-81ED-4DB2-BD59-A6C34878D82A}">
                    <a16:rowId xmlns:a16="http://schemas.microsoft.com/office/drawing/2014/main" val="1893662433"/>
                  </a:ext>
                </a:extLst>
              </a:tr>
              <a:tr h="304687">
                <a:tc>
                  <a:txBody>
                    <a:bodyPr/>
                    <a:lstStyle/>
                    <a:p>
                      <a:pPr marL="0" marR="0" lvl="0" indent="0" algn="l" rtl="0">
                        <a:spcBef>
                          <a:spcPts val="0"/>
                        </a:spcBef>
                        <a:spcAft>
                          <a:spcPts val="0"/>
                        </a:spcAft>
                        <a:buNone/>
                      </a:pPr>
                      <a:r>
                        <a:rPr lang="en-US" sz="1400" dirty="0"/>
                        <a:t>Town of Truckee</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7</a:t>
                      </a:r>
                      <a:endParaRPr sz="1400" dirty="0"/>
                    </a:p>
                  </a:txBody>
                  <a:tcPr marL="91450" marR="91450" marT="45725" marB="45725"/>
                </a:tc>
                <a:tc>
                  <a:txBody>
                    <a:bodyPr/>
                    <a:lstStyle/>
                    <a:p>
                      <a:pPr marL="0" marR="0" lvl="0" indent="0" algn="ctr" rtl="0">
                        <a:spcBef>
                          <a:spcPts val="0"/>
                        </a:spcBef>
                        <a:spcAft>
                          <a:spcPts val="0"/>
                        </a:spcAft>
                        <a:buNone/>
                      </a:pPr>
                      <a:r>
                        <a:rPr lang="en-US" sz="1400" dirty="0"/>
                        <a:t>2,679</a:t>
                      </a:r>
                      <a:endParaRPr sz="1400" dirty="0"/>
                    </a:p>
                  </a:txBody>
                  <a:tcPr marL="91450" marR="91450" marT="45725" marB="45725"/>
                </a:tc>
                <a:extLst>
                  <a:ext uri="{0D108BD9-81ED-4DB2-BD59-A6C34878D82A}">
                    <a16:rowId xmlns:a16="http://schemas.microsoft.com/office/drawing/2014/main" val="1244247223"/>
                  </a:ext>
                </a:extLst>
              </a:tr>
              <a:tr h="350804">
                <a:tc>
                  <a:txBody>
                    <a:bodyPr/>
                    <a:lstStyle/>
                    <a:p>
                      <a:pPr marL="0" marR="0" lvl="0" indent="0" algn="l" rtl="0">
                        <a:spcBef>
                          <a:spcPts val="0"/>
                        </a:spcBef>
                        <a:spcAft>
                          <a:spcPts val="0"/>
                        </a:spcAft>
                        <a:buNone/>
                      </a:pPr>
                      <a:r>
                        <a:rPr lang="en-US" sz="1400" dirty="0"/>
                        <a:t>Lake Tahoe Unified School District</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2,322</a:t>
                      </a:r>
                      <a:endParaRPr sz="1400" dirty="0"/>
                    </a:p>
                  </a:txBody>
                  <a:tcPr marL="91450" marR="91450" marT="45725" marB="45725"/>
                </a:tc>
                <a:extLst>
                  <a:ext uri="{0D108BD9-81ED-4DB2-BD59-A6C34878D82A}">
                    <a16:rowId xmlns:a16="http://schemas.microsoft.com/office/drawing/2014/main" val="10007"/>
                  </a:ext>
                </a:extLst>
              </a:tr>
              <a:tr h="350804">
                <a:tc>
                  <a:txBody>
                    <a:bodyPr/>
                    <a:lstStyle/>
                    <a:p>
                      <a:pPr marL="0" marR="0" lvl="0" indent="0" algn="l" rtl="0">
                        <a:spcBef>
                          <a:spcPts val="0"/>
                        </a:spcBef>
                        <a:spcAft>
                          <a:spcPts val="0"/>
                        </a:spcAft>
                        <a:buNone/>
                      </a:pPr>
                      <a:r>
                        <a:rPr lang="en-US" sz="1400" dirty="0"/>
                        <a:t>Bear Valley Business Association</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4</a:t>
                      </a:r>
                      <a:endParaRPr sz="1400" dirty="0"/>
                    </a:p>
                  </a:txBody>
                  <a:tcPr marL="91450" marR="91450" marT="45725" marB="45725"/>
                </a:tc>
                <a:tc>
                  <a:txBody>
                    <a:bodyPr/>
                    <a:lstStyle/>
                    <a:p>
                      <a:pPr marL="0" marR="0" lvl="0" indent="0" algn="ctr" rtl="0">
                        <a:spcBef>
                          <a:spcPts val="0"/>
                        </a:spcBef>
                        <a:spcAft>
                          <a:spcPts val="0"/>
                        </a:spcAft>
                        <a:buNone/>
                      </a:pPr>
                      <a:r>
                        <a:rPr lang="en-US" sz="1400" dirty="0"/>
                        <a:t>383</a:t>
                      </a:r>
                      <a:endParaRPr sz="1400" dirty="0"/>
                    </a:p>
                  </a:txBody>
                  <a:tcPr marL="91450" marR="91450" marT="45725" marB="45725"/>
                </a:tc>
                <a:extLst>
                  <a:ext uri="{0D108BD9-81ED-4DB2-BD59-A6C34878D82A}">
                    <a16:rowId xmlns:a16="http://schemas.microsoft.com/office/drawing/2014/main" val="1724058550"/>
                  </a:ext>
                </a:extLst>
              </a:tr>
              <a:tr h="350804">
                <a:tc>
                  <a:txBody>
                    <a:bodyPr/>
                    <a:lstStyle/>
                    <a:p>
                      <a:pPr marL="0" marR="0" lvl="0" indent="0" algn="l" rtl="0">
                        <a:spcBef>
                          <a:spcPts val="0"/>
                        </a:spcBef>
                        <a:spcAft>
                          <a:spcPts val="0"/>
                        </a:spcAft>
                        <a:buNone/>
                      </a:pPr>
                      <a:r>
                        <a:rPr lang="en-US" sz="1400" dirty="0"/>
                        <a:t>County of Nevada</a:t>
                      </a:r>
                      <a:endParaRPr sz="1400" dirty="0"/>
                    </a:p>
                  </a:txBody>
                  <a:tcPr marL="91450" marR="91450" marT="45725" marB="45725"/>
                </a:tc>
                <a:tc>
                  <a:txBody>
                    <a:bodyPr/>
                    <a:lstStyle/>
                    <a:p>
                      <a:pPr marL="0" marR="0" lvl="0" indent="0" algn="l" rtl="0">
                        <a:spcBef>
                          <a:spcPts val="0"/>
                        </a:spcBef>
                        <a:spcAft>
                          <a:spcPts val="0"/>
                        </a:spcAft>
                        <a:buNone/>
                      </a:pPr>
                      <a:r>
                        <a:rPr lang="en-US" sz="1400" dirty="0"/>
                        <a:t>MOU?</a:t>
                      </a:r>
                      <a:endParaRPr sz="1400" dirty="0"/>
                    </a:p>
                  </a:txBody>
                  <a:tcPr marL="91450" marR="91450" marT="45725" marB="45725"/>
                </a:tc>
                <a:tc>
                  <a:txBody>
                    <a:bodyPr/>
                    <a:lstStyle/>
                    <a:p>
                      <a:pPr marL="0" marR="0" lvl="0" indent="0" algn="ctr" rtl="0">
                        <a:spcBef>
                          <a:spcPts val="0"/>
                        </a:spcBef>
                        <a:spcAft>
                          <a:spcPts val="0"/>
                        </a:spcAft>
                        <a:buNone/>
                      </a:pPr>
                      <a:r>
                        <a:rPr lang="en-US" sz="1400" dirty="0"/>
                        <a:t>12</a:t>
                      </a:r>
                      <a:endParaRPr sz="1400" dirty="0"/>
                    </a:p>
                  </a:txBody>
                  <a:tcPr marL="91450" marR="91450" marT="45725" marB="45725"/>
                </a:tc>
                <a:tc>
                  <a:txBody>
                    <a:bodyPr/>
                    <a:lstStyle/>
                    <a:p>
                      <a:pPr marL="0" marR="0" lvl="0" indent="0" algn="ctr" rtl="0">
                        <a:spcBef>
                          <a:spcPts val="0"/>
                        </a:spcBef>
                        <a:spcAft>
                          <a:spcPts val="0"/>
                        </a:spcAft>
                        <a:buNone/>
                      </a:pPr>
                      <a:r>
                        <a:rPr lang="en-US" sz="1400" dirty="0"/>
                        <a:t>3,202</a:t>
                      </a:r>
                      <a:endParaRPr sz="1400" dirty="0"/>
                    </a:p>
                  </a:txBody>
                  <a:tcPr marL="91450" marR="91450" marT="45725" marB="45725"/>
                </a:tc>
                <a:extLst>
                  <a:ext uri="{0D108BD9-81ED-4DB2-BD59-A6C34878D82A}">
                    <a16:rowId xmlns:a16="http://schemas.microsoft.com/office/drawing/2014/main" val="2666483857"/>
                  </a:ext>
                </a:extLst>
              </a:tr>
              <a:tr h="350804">
                <a:tc>
                  <a:txBody>
                    <a:bodyPr/>
                    <a:lstStyle/>
                    <a:p>
                      <a:pPr marL="0" marR="0" lvl="0" indent="0" algn="l" rtl="0">
                        <a:spcBef>
                          <a:spcPts val="0"/>
                        </a:spcBef>
                        <a:spcAft>
                          <a:spcPts val="0"/>
                        </a:spcAft>
                        <a:buNone/>
                      </a:pPr>
                      <a:r>
                        <a:rPr lang="en-US" sz="1400" dirty="0"/>
                        <a:t>Others in consideration</a:t>
                      </a:r>
                      <a:endParaRPr sz="1400" dirty="0"/>
                    </a:p>
                  </a:txBody>
                  <a:tcPr marL="91450" marR="91450" marT="45725" marB="45725"/>
                </a:tc>
                <a:tc>
                  <a:txBody>
                    <a:bodyPr/>
                    <a:lstStyle/>
                    <a:p>
                      <a:pPr marL="0" marR="0" lvl="0" indent="0" algn="l" rtl="0">
                        <a:spcBef>
                          <a:spcPts val="0"/>
                        </a:spcBef>
                        <a:spcAft>
                          <a:spcPts val="0"/>
                        </a:spcAft>
                        <a:buNone/>
                      </a:pPr>
                      <a:r>
                        <a:rPr lang="en-US" sz="1400" dirty="0"/>
                        <a:t>?</a:t>
                      </a:r>
                      <a:endParaRPr sz="1400" dirty="0"/>
                    </a:p>
                  </a:txBody>
                  <a:tcPr marL="91450" marR="91450" marT="45725" marB="45725"/>
                </a:tc>
                <a:tc>
                  <a:txBody>
                    <a:bodyPr/>
                    <a:lstStyle/>
                    <a:p>
                      <a:pPr marL="0" marR="0" lvl="0" indent="0" algn="ctr" rtl="0">
                        <a:spcBef>
                          <a:spcPts val="0"/>
                        </a:spcBef>
                        <a:spcAft>
                          <a:spcPts val="0"/>
                        </a:spcAft>
                        <a:buNone/>
                      </a:pPr>
                      <a:endParaRPr sz="1400" dirty="0"/>
                    </a:p>
                  </a:txBody>
                  <a:tcPr marL="91450" marR="91450" marT="45725" marB="45725"/>
                </a:tc>
                <a:tc>
                  <a:txBody>
                    <a:bodyPr/>
                    <a:lstStyle/>
                    <a:p>
                      <a:pPr marL="0" marR="0" lvl="0" indent="0" algn="ctr" rtl="0">
                        <a:spcBef>
                          <a:spcPts val="0"/>
                        </a:spcBef>
                        <a:spcAft>
                          <a:spcPts val="0"/>
                        </a:spcAft>
                        <a:buNone/>
                      </a:pPr>
                      <a:endParaRPr sz="1400" dirty="0"/>
                    </a:p>
                  </a:txBody>
                  <a:tcPr marL="91450" marR="91450" marT="45725" marB="45725"/>
                </a:tc>
                <a:extLst>
                  <a:ext uri="{0D108BD9-81ED-4DB2-BD59-A6C34878D82A}">
                    <a16:rowId xmlns:a16="http://schemas.microsoft.com/office/drawing/2014/main" val="2363848643"/>
                  </a:ext>
                </a:extLst>
              </a:tr>
              <a:tr h="347315">
                <a:tc>
                  <a:txBody>
                    <a:bodyPr/>
                    <a:lstStyle/>
                    <a:p>
                      <a:pPr marL="0" marR="0" lvl="0" indent="0" algn="r" rtl="0">
                        <a:spcBef>
                          <a:spcPts val="0"/>
                        </a:spcBef>
                        <a:spcAft>
                          <a:spcPts val="0"/>
                        </a:spcAft>
                        <a:buNone/>
                      </a:pPr>
                      <a:r>
                        <a:rPr lang="en-US" sz="1400" b="1" dirty="0"/>
                        <a:t>Total</a:t>
                      </a:r>
                      <a:endParaRPr sz="1400" dirty="0"/>
                    </a:p>
                  </a:txBody>
                  <a:tcPr marL="91450" marR="91450" marT="45725" marB="45725"/>
                </a:tc>
                <a:tc>
                  <a:txBody>
                    <a:bodyPr/>
                    <a:lstStyle/>
                    <a:p>
                      <a:pPr marL="0" marR="0" lvl="0" indent="0" algn="r" rtl="0">
                        <a:spcBef>
                          <a:spcPts val="0"/>
                        </a:spcBef>
                        <a:spcAft>
                          <a:spcPts val="0"/>
                        </a:spcAft>
                        <a:buNone/>
                      </a:pPr>
                      <a:endParaRPr sz="1400" dirty="0"/>
                    </a:p>
                  </a:txBody>
                  <a:tcPr marL="91450" marR="91450" marT="45725" marB="45725"/>
                </a:tc>
                <a:tc>
                  <a:txBody>
                    <a:bodyPr/>
                    <a:lstStyle/>
                    <a:p>
                      <a:pPr marL="0" marR="0" lvl="0" indent="0" algn="ctr" rtl="0">
                        <a:spcBef>
                          <a:spcPts val="0"/>
                        </a:spcBef>
                        <a:spcAft>
                          <a:spcPts val="0"/>
                        </a:spcAft>
                        <a:buNone/>
                      </a:pPr>
                      <a:r>
                        <a:rPr lang="en-US" sz="1400" b="1" dirty="0"/>
                        <a:t>51</a:t>
                      </a:r>
                      <a:endParaRPr sz="1400" b="1" dirty="0"/>
                    </a:p>
                  </a:txBody>
                  <a:tcPr marL="91450" marR="91450" marT="45725" marB="45725"/>
                </a:tc>
                <a:tc>
                  <a:txBody>
                    <a:bodyPr/>
                    <a:lstStyle/>
                    <a:p>
                      <a:pPr marL="0" marR="0" lvl="0" indent="0" algn="ctr" rtl="0">
                        <a:spcBef>
                          <a:spcPts val="0"/>
                        </a:spcBef>
                        <a:spcAft>
                          <a:spcPts val="0"/>
                        </a:spcAft>
                        <a:buNone/>
                      </a:pPr>
                      <a:r>
                        <a:rPr lang="en-US" sz="1400" b="1" dirty="0"/>
                        <a:t>30,178</a:t>
                      </a:r>
                      <a:endParaRPr sz="1400" b="1" dirty="0"/>
                    </a:p>
                  </a:txBody>
                  <a:tcPr marL="91450" marR="91450" marT="45725" marB="45725"/>
                </a:tc>
                <a:extLst>
                  <a:ext uri="{0D108BD9-81ED-4DB2-BD59-A6C34878D82A}">
                    <a16:rowId xmlns:a16="http://schemas.microsoft.com/office/drawing/2014/main" val="10008"/>
                  </a:ext>
                </a:extLst>
              </a:tr>
            </a:tbl>
          </a:graphicData>
        </a:graphic>
      </p:graphicFrame>
      <p:sp>
        <p:nvSpPr>
          <p:cNvPr id="286" name="Google Shape;286;p24"/>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10</a:t>
            </a:fld>
            <a:endParaRPr sz="800" b="0" i="0" u="none" strike="noStrike" cap="none">
              <a:solidFill>
                <a:schemeClr val="lt1"/>
              </a:solidFill>
              <a:latin typeface="Arial"/>
              <a:ea typeface="Arial"/>
              <a:cs typeface="Arial"/>
              <a:sym typeface="Arial"/>
            </a:endParaRPr>
          </a:p>
        </p:txBody>
      </p:sp>
      <p:pic>
        <p:nvPicPr>
          <p:cNvPr id="288" name="Google Shape;288;p24"/>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89" name="Google Shape;289;p24"/>
          <p:cNvPicPr preferRelativeResize="0"/>
          <p:nvPr/>
        </p:nvPicPr>
        <p:blipFill rotWithShape="1">
          <a:blip r:embed="rId4">
            <a:alphaModFix/>
          </a:blip>
          <a:srcRect/>
          <a:stretch/>
        </p:blipFill>
        <p:spPr>
          <a:xfrm>
            <a:off x="8609012" y="5867400"/>
            <a:ext cx="2505204"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a:extLst>
              <a:ext uri="{FF2B5EF4-FFF2-40B4-BE49-F238E27FC236}">
                <a16:creationId xmlns:a16="http://schemas.microsoft.com/office/drawing/2014/main" id="{60386CFA-F0D6-4080-B60B-33BC8DBFF46F}"/>
              </a:ext>
            </a:extLst>
          </p:cNvPr>
          <p:cNvSpPr txBox="1">
            <a:spLocks noChangeArrowheads="1"/>
          </p:cNvSpPr>
          <p:nvPr/>
        </p:nvSpPr>
        <p:spPr bwMode="auto">
          <a:xfrm>
            <a:off x="2055813" y="1600200"/>
            <a:ext cx="309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solidFill>
                  <a:srgbClr val="000000"/>
                </a:solidFill>
                <a:latin typeface="Arial" panose="020B0604020202020204" pitchFamily="34" charset="0"/>
              </a:rPr>
              <a:t>Recent Changes	</a:t>
            </a:r>
          </a:p>
        </p:txBody>
      </p:sp>
      <p:sp>
        <p:nvSpPr>
          <p:cNvPr id="9" name="Title 1">
            <a:extLst>
              <a:ext uri="{FF2B5EF4-FFF2-40B4-BE49-F238E27FC236}">
                <a16:creationId xmlns:a16="http://schemas.microsoft.com/office/drawing/2014/main" id="{13D6765A-17CE-4943-A7F5-06B1DC064BAD}"/>
              </a:ext>
            </a:extLst>
          </p:cNvPr>
          <p:cNvSpPr txBox="1">
            <a:spLocks/>
          </p:cNvSpPr>
          <p:nvPr/>
        </p:nvSpPr>
        <p:spPr bwMode="auto">
          <a:xfrm>
            <a:off x="1522412" y="533400"/>
            <a:ext cx="9144000" cy="685800"/>
          </a:xfrm>
          <a:prstGeom prst="rect">
            <a:avLst/>
          </a:prstGeom>
          <a:noFill/>
          <a:ln w="9525">
            <a:noFill/>
            <a:miter lim="800000"/>
            <a:headEnd/>
            <a:tailEnd/>
          </a:ln>
        </p:spPr>
        <p:txBody>
          <a:bodyPr lIns="0" tIns="0" rIns="0" bIns="0"/>
          <a:lstStyle/>
          <a:p>
            <a:pPr algn="ctr">
              <a:defRPr/>
            </a:pPr>
            <a:r>
              <a:rPr lang="en-US" sz="2800" dirty="0">
                <a:solidFill>
                  <a:schemeClr val="tx1"/>
                </a:solidFill>
                <a:latin typeface="+mj-lt"/>
                <a:ea typeface="+mj-ea"/>
                <a:cs typeface="ＭＳ Ｐゴシック"/>
              </a:rPr>
              <a:t>Major Changes in the Solar Industry</a:t>
            </a:r>
          </a:p>
        </p:txBody>
      </p:sp>
      <p:sp>
        <p:nvSpPr>
          <p:cNvPr id="26628" name="Rectangle 10">
            <a:extLst>
              <a:ext uri="{FF2B5EF4-FFF2-40B4-BE49-F238E27FC236}">
                <a16:creationId xmlns:a16="http://schemas.microsoft.com/office/drawing/2014/main" id="{943E6379-4759-4593-8E9A-96009B03093E}"/>
              </a:ext>
            </a:extLst>
          </p:cNvPr>
          <p:cNvSpPr>
            <a:spLocks noChangeArrowheads="1"/>
          </p:cNvSpPr>
          <p:nvPr/>
        </p:nvSpPr>
        <p:spPr bwMode="auto">
          <a:xfrm>
            <a:off x="1903412" y="1962150"/>
            <a:ext cx="45720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Dramatic Drop in Panel Prices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Consolidation in the Industry</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New Financial Players in the Market</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Maturing Industry  </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US Markets are a Strong Focus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Excess PV Capacity Coming Online</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Grid Parity Accelerating (without incentives)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Utility and Federal Programs</a:t>
            </a:r>
          </a:p>
        </p:txBody>
      </p:sp>
      <p:sp>
        <p:nvSpPr>
          <p:cNvPr id="26629" name="Rectangle 7">
            <a:extLst>
              <a:ext uri="{FF2B5EF4-FFF2-40B4-BE49-F238E27FC236}">
                <a16:creationId xmlns:a16="http://schemas.microsoft.com/office/drawing/2014/main" id="{04183074-434E-4086-8A61-C10DA7583742}"/>
              </a:ext>
            </a:extLst>
          </p:cNvPr>
          <p:cNvSpPr>
            <a:spLocks noChangeArrowheads="1"/>
          </p:cNvSpPr>
          <p:nvPr/>
        </p:nvSpPr>
        <p:spPr bwMode="auto">
          <a:xfrm>
            <a:off x="6932612" y="1957389"/>
            <a:ext cx="37338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Better Project Economics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Few, Stronger Players	</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Lower Cost of Capital</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Safer Investments for Buyers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PV Mfrs Must Lower Cost</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Must Seek Long-Term Stability</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Mass Adoption of Solar</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Rate Structures and Financing</a:t>
            </a:r>
          </a:p>
        </p:txBody>
      </p:sp>
      <p:sp>
        <p:nvSpPr>
          <p:cNvPr id="26630" name="TextBox 5">
            <a:extLst>
              <a:ext uri="{FF2B5EF4-FFF2-40B4-BE49-F238E27FC236}">
                <a16:creationId xmlns:a16="http://schemas.microsoft.com/office/drawing/2014/main" id="{B80B33FF-BF01-4490-BF4B-841AA3162002}"/>
              </a:ext>
            </a:extLst>
          </p:cNvPr>
          <p:cNvSpPr txBox="1">
            <a:spLocks noChangeArrowheads="1"/>
          </p:cNvSpPr>
          <p:nvPr/>
        </p:nvSpPr>
        <p:spPr bwMode="auto">
          <a:xfrm>
            <a:off x="7015162" y="1608139"/>
            <a:ext cx="3506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solidFill>
                  <a:srgbClr val="000000"/>
                </a:solidFill>
                <a:latin typeface="Arial" panose="020B0604020202020204" pitchFamily="34" charset="0"/>
              </a:rPr>
              <a:t>Major Impact On:</a:t>
            </a:r>
          </a:p>
        </p:txBody>
      </p:sp>
      <p:sp>
        <p:nvSpPr>
          <p:cNvPr id="53255" name="Right Arrow 12">
            <a:extLst>
              <a:ext uri="{FF2B5EF4-FFF2-40B4-BE49-F238E27FC236}">
                <a16:creationId xmlns:a16="http://schemas.microsoft.com/office/drawing/2014/main" id="{4B6FD2A9-FA77-4EE8-8E63-2838BEFCEFD4}"/>
              </a:ext>
            </a:extLst>
          </p:cNvPr>
          <p:cNvSpPr>
            <a:spLocks noChangeArrowheads="1"/>
          </p:cNvSpPr>
          <p:nvPr/>
        </p:nvSpPr>
        <p:spPr bwMode="auto">
          <a:xfrm>
            <a:off x="5865812" y="3124200"/>
            <a:ext cx="1066800" cy="857250"/>
          </a:xfrm>
          <a:prstGeom prst="rightArrow">
            <a:avLst>
              <a:gd name="adj1" fmla="val 50000"/>
              <a:gd name="adj2" fmla="val 4996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
        <p:nvSpPr>
          <p:cNvPr id="26632" name="Slide Number Placeholder 5">
            <a:extLst>
              <a:ext uri="{FF2B5EF4-FFF2-40B4-BE49-F238E27FC236}">
                <a16:creationId xmlns:a16="http://schemas.microsoft.com/office/drawing/2014/main" id="{64F730DE-4D8E-4980-8C8E-76BA638118F4}"/>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15AF2D60-3401-4B5A-8DC2-D6250F5B14E3}" type="slidenum">
              <a:rPr lang="en-US" altLang="en-US" sz="1200">
                <a:solidFill>
                  <a:srgbClr val="898989"/>
                </a:solidFill>
                <a:latin typeface="Arial" panose="020B0604020202020204" pitchFamily="34" charset="0"/>
              </a:rPr>
              <a:pPr algn="r" eaLnBrk="1" hangingPunct="1">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5C095C1-43DE-4528-B515-983C566749AE}"/>
              </a:ext>
            </a:extLst>
          </p:cNvPr>
          <p:cNvSpPr>
            <a:spLocks noGrp="1"/>
          </p:cNvSpPr>
          <p:nvPr>
            <p:ph type="title"/>
          </p:nvPr>
        </p:nvSpPr>
        <p:spPr>
          <a:xfrm>
            <a:off x="976539" y="274638"/>
            <a:ext cx="8229600" cy="792162"/>
          </a:xfrm>
        </p:spPr>
        <p:txBody>
          <a:bodyPr/>
          <a:lstStyle/>
          <a:p>
            <a:r>
              <a:rPr lang="en-US" altLang="en-US" sz="3600" dirty="0"/>
              <a:t>What drives realization of solar value?</a:t>
            </a:r>
          </a:p>
        </p:txBody>
      </p:sp>
      <p:sp>
        <p:nvSpPr>
          <p:cNvPr id="27651" name="Content Placeholder 2">
            <a:extLst>
              <a:ext uri="{FF2B5EF4-FFF2-40B4-BE49-F238E27FC236}">
                <a16:creationId xmlns:a16="http://schemas.microsoft.com/office/drawing/2014/main" id="{B363E79D-9FD5-4695-AFFD-B1330510CF3F}"/>
              </a:ext>
            </a:extLst>
          </p:cNvPr>
          <p:cNvSpPr>
            <a:spLocks noGrp="1"/>
          </p:cNvSpPr>
          <p:nvPr>
            <p:ph idx="1"/>
          </p:nvPr>
        </p:nvSpPr>
        <p:spPr>
          <a:xfrm>
            <a:off x="2360612" y="1066800"/>
            <a:ext cx="8851674" cy="4876800"/>
          </a:xfrm>
        </p:spPr>
        <p:txBody>
          <a:bodyPr/>
          <a:lstStyle/>
          <a:p>
            <a:pPr eaLnBrk="1" hangingPunct="1"/>
            <a:r>
              <a:rPr lang="en-US" altLang="en-US" sz="1600" dirty="0"/>
              <a:t>Robust technology with long-life components</a:t>
            </a:r>
          </a:p>
          <a:p>
            <a:pPr lvl="1" eaLnBrk="1" hangingPunct="1"/>
            <a:r>
              <a:rPr lang="en-US" altLang="en-US" sz="1300" dirty="0"/>
              <a:t>Low total cost of ownership and price stability for 25 years</a:t>
            </a:r>
          </a:p>
          <a:p>
            <a:pPr lvl="1" eaLnBrk="1" hangingPunct="1"/>
            <a:r>
              <a:rPr lang="en-US" altLang="en-US" sz="1300" dirty="0"/>
              <a:t>Properly designed and installed PV system</a:t>
            </a:r>
          </a:p>
          <a:p>
            <a:pPr lvl="1" eaLnBrk="1" hangingPunct="1"/>
            <a:r>
              <a:rPr lang="en-US" altLang="en-US" sz="1300" dirty="0"/>
              <a:t>Energy usage offset with expected facility load profile</a:t>
            </a:r>
          </a:p>
          <a:p>
            <a:pPr eaLnBrk="1" hangingPunct="1"/>
            <a:r>
              <a:rPr lang="en-US" altLang="en-US" sz="1600" dirty="0"/>
              <a:t>Offset of Electricity Costs</a:t>
            </a:r>
          </a:p>
          <a:p>
            <a:pPr lvl="1" eaLnBrk="1" hangingPunct="1"/>
            <a:r>
              <a:rPr lang="en-US" altLang="en-US" sz="1300" dirty="0"/>
              <a:t>Net Energy Metering</a:t>
            </a:r>
          </a:p>
          <a:p>
            <a:pPr lvl="1" eaLnBrk="1" hangingPunct="1"/>
            <a:r>
              <a:rPr lang="en-US" altLang="en-US" sz="1300" dirty="0"/>
              <a:t>Solar-friendly Time-of-Use rate schedule; changes</a:t>
            </a:r>
          </a:p>
          <a:p>
            <a:pPr eaLnBrk="1" hangingPunct="1"/>
            <a:r>
              <a:rPr lang="en-US" altLang="en-US" sz="1600" dirty="0"/>
              <a:t>Financial incentives and programs</a:t>
            </a:r>
          </a:p>
          <a:p>
            <a:pPr lvl="1" eaLnBrk="1" hangingPunct="1"/>
            <a:r>
              <a:rPr lang="en-US" altLang="en-US" sz="1300" dirty="0"/>
              <a:t>Production rebates and incentives</a:t>
            </a:r>
          </a:p>
          <a:p>
            <a:pPr lvl="1" eaLnBrk="1" hangingPunct="1"/>
            <a:r>
              <a:rPr lang="en-US" altLang="en-US" sz="1300" dirty="0"/>
              <a:t>Solar renewable energy credits / certificates</a:t>
            </a:r>
          </a:p>
          <a:p>
            <a:pPr lvl="1" eaLnBrk="1" hangingPunct="1"/>
            <a:r>
              <a:rPr lang="en-US" altLang="en-US" sz="1300" dirty="0"/>
              <a:t>Tax incentives (even useful for tax-exempt entities)</a:t>
            </a:r>
          </a:p>
          <a:p>
            <a:pPr lvl="1" eaLnBrk="1" hangingPunct="1"/>
            <a:r>
              <a:rPr lang="en-US" altLang="en-US" sz="1300" dirty="0"/>
              <a:t>Low-interest loans, bonds</a:t>
            </a:r>
          </a:p>
          <a:p>
            <a:pPr eaLnBrk="1" hangingPunct="1"/>
            <a:r>
              <a:rPr lang="en-US" altLang="en-US" sz="1600" dirty="0"/>
              <a:t>Alternative energy valuations</a:t>
            </a:r>
          </a:p>
          <a:p>
            <a:pPr lvl="1" eaLnBrk="1" hangingPunct="1"/>
            <a:r>
              <a:rPr lang="en-US" altLang="en-US" sz="1300" dirty="0"/>
              <a:t>Feed-in Tariff, RES-BCT (AB 2466), Over-production credit (AB 920), Community Solar, Energy Storage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BF488FC-90DF-474B-BB71-8E5D8EEFEE6C}"/>
              </a:ext>
            </a:extLst>
          </p:cNvPr>
          <p:cNvSpPr>
            <a:spLocks noGrp="1"/>
          </p:cNvSpPr>
          <p:nvPr>
            <p:ph type="title"/>
          </p:nvPr>
        </p:nvSpPr>
        <p:spPr>
          <a:xfrm>
            <a:off x="1065674" y="609600"/>
            <a:ext cx="9143538" cy="609600"/>
          </a:xfrm>
        </p:spPr>
        <p:txBody>
          <a:bodyPr/>
          <a:lstStyle/>
          <a:p>
            <a:r>
              <a:rPr lang="en-US" altLang="en-US" sz="2800" dirty="0"/>
              <a:t>Electricity Pricing Trends</a:t>
            </a:r>
          </a:p>
        </p:txBody>
      </p:sp>
      <p:sp>
        <p:nvSpPr>
          <p:cNvPr id="29699" name="Slide Number Placeholder 3">
            <a:extLst>
              <a:ext uri="{FF2B5EF4-FFF2-40B4-BE49-F238E27FC236}">
                <a16:creationId xmlns:a16="http://schemas.microsoft.com/office/drawing/2014/main" id="{ECD1397D-330F-4445-9373-61A47DB49AF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EB70940-26E1-4F41-AFAF-407072A3A1E7}" type="slidenum">
              <a:rPr lang="en-US" altLang="en-US" sz="1200">
                <a:solidFill>
                  <a:srgbClr val="898989"/>
                </a:solidFill>
                <a:ea typeface="SimSun" panose="02010600030101010101" pitchFamily="2" charset="-122"/>
              </a:rPr>
              <a:pPr>
                <a:spcBef>
                  <a:spcPct val="0"/>
                </a:spcBef>
                <a:buFontTx/>
                <a:buNone/>
              </a:pPr>
              <a:t>13</a:t>
            </a:fld>
            <a:endParaRPr lang="en-US" altLang="en-US" sz="1200">
              <a:solidFill>
                <a:srgbClr val="898989"/>
              </a:solidFill>
              <a:ea typeface="SimSun" panose="02010600030101010101" pitchFamily="2" charset="-122"/>
            </a:endParaRPr>
          </a:p>
        </p:txBody>
      </p:sp>
      <p:graphicFrame>
        <p:nvGraphicFramePr>
          <p:cNvPr id="10" name="Chart 9">
            <a:extLst>
              <a:ext uri="{FF2B5EF4-FFF2-40B4-BE49-F238E27FC236}">
                <a16:creationId xmlns:a16="http://schemas.microsoft.com/office/drawing/2014/main" id="{FE9E4937-21F3-4840-9C0C-2707822B7A89}"/>
              </a:ext>
            </a:extLst>
          </p:cNvPr>
          <p:cNvGraphicFramePr>
            <a:graphicFrameLocks/>
          </p:cNvGraphicFramePr>
          <p:nvPr/>
        </p:nvGraphicFramePr>
        <p:xfrm>
          <a:off x="1979612" y="12192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C3EF0EE-D505-4876-B9B0-7B6BDCFC7730}"/>
              </a:ext>
            </a:extLst>
          </p:cNvPr>
          <p:cNvSpPr>
            <a:spLocks noGrp="1"/>
          </p:cNvSpPr>
          <p:nvPr>
            <p:ph type="title"/>
          </p:nvPr>
        </p:nvSpPr>
        <p:spPr>
          <a:xfrm>
            <a:off x="869270" y="168728"/>
            <a:ext cx="8229600" cy="772886"/>
          </a:xfrm>
        </p:spPr>
        <p:txBody>
          <a:bodyPr/>
          <a:lstStyle/>
          <a:p>
            <a:pPr eaLnBrk="1" hangingPunct="1">
              <a:defRPr/>
            </a:pPr>
            <a:r>
              <a:rPr lang="en-US" dirty="0">
                <a:effectLst>
                  <a:outerShdw blurRad="38100" dist="38100" dir="2700000" algn="tl">
                    <a:srgbClr val="C0C0C0"/>
                  </a:outerShdw>
                </a:effectLst>
                <a:ea typeface="ＭＳ Ｐゴシック" pitchFamily="34" charset="-128"/>
              </a:rPr>
              <a:t>Net Energy Metering (NEM)</a:t>
            </a:r>
          </a:p>
        </p:txBody>
      </p:sp>
      <p:sp>
        <p:nvSpPr>
          <p:cNvPr id="30723" name="Content Placeholder 2">
            <a:extLst>
              <a:ext uri="{FF2B5EF4-FFF2-40B4-BE49-F238E27FC236}">
                <a16:creationId xmlns:a16="http://schemas.microsoft.com/office/drawing/2014/main" id="{6E99CC92-6BD6-4455-9E5D-1030BF8D51A9}"/>
              </a:ext>
            </a:extLst>
          </p:cNvPr>
          <p:cNvSpPr>
            <a:spLocks noGrp="1"/>
          </p:cNvSpPr>
          <p:nvPr>
            <p:ph idx="1"/>
          </p:nvPr>
        </p:nvSpPr>
        <p:spPr>
          <a:xfrm>
            <a:off x="1293812" y="707571"/>
            <a:ext cx="8534400" cy="4876800"/>
          </a:xfrm>
        </p:spPr>
        <p:txBody>
          <a:bodyPr/>
          <a:lstStyle/>
          <a:p>
            <a:pPr eaLnBrk="1" hangingPunct="1"/>
            <a:r>
              <a:rPr lang="en-US" altLang="en-US" sz="2000" dirty="0"/>
              <a:t>Utility credits for export energy at same rate as they charge</a:t>
            </a:r>
          </a:p>
          <a:p>
            <a:pPr lvl="1" eaLnBrk="1" hangingPunct="1"/>
            <a:r>
              <a:rPr lang="en-US" altLang="en-US" sz="1800" dirty="0"/>
              <a:t>Best economics for solar</a:t>
            </a:r>
          </a:p>
          <a:p>
            <a:pPr lvl="1" eaLnBrk="1" hangingPunct="1"/>
            <a:r>
              <a:rPr lang="en-US" altLang="en-US" sz="1800" dirty="0"/>
              <a:t>Capped at 1 MW-AC per meter; varies</a:t>
            </a:r>
          </a:p>
          <a:p>
            <a:pPr lvl="1" eaLnBrk="1" hangingPunct="1"/>
            <a:r>
              <a:rPr lang="en-US" altLang="en-US" sz="1800" dirty="0"/>
              <a:t>Allows solar customers to take advantage of Time-of-Use (TOU) rates</a:t>
            </a:r>
          </a:p>
          <a:p>
            <a:pPr eaLnBrk="1" hangingPunct="1"/>
            <a:r>
              <a:rPr lang="en-US" altLang="en-US" sz="2000" dirty="0"/>
              <a:t>A-6 PG&amp;E rate schedule: </a:t>
            </a:r>
            <a:r>
              <a:rPr lang="ja-JP" altLang="en-US" sz="2000" dirty="0"/>
              <a:t>“</a:t>
            </a:r>
            <a:r>
              <a:rPr lang="en-US" altLang="ja-JP" sz="2000" dirty="0"/>
              <a:t>solar-friendly</a:t>
            </a:r>
            <a:r>
              <a:rPr lang="ja-JP" altLang="en-US" sz="2000" dirty="0"/>
              <a:t>”</a:t>
            </a:r>
            <a:endParaRPr lang="en-US" altLang="ja-JP" sz="2000" dirty="0"/>
          </a:p>
          <a:p>
            <a:pPr lvl="1" eaLnBrk="1" hangingPunct="1"/>
            <a:r>
              <a:rPr lang="en-US" altLang="en-US" sz="1800" dirty="0"/>
              <a:t>Site/meter demand must remain below 500 kW</a:t>
            </a:r>
          </a:p>
          <a:p>
            <a:pPr lvl="1" eaLnBrk="1" hangingPunct="1"/>
            <a:r>
              <a:rPr lang="en-US" altLang="en-US" sz="1800" dirty="0"/>
              <a:t>No demand charges</a:t>
            </a:r>
          </a:p>
          <a:p>
            <a:pPr lvl="1" eaLnBrk="1" hangingPunct="1"/>
            <a:r>
              <a:rPr lang="en-US" altLang="en-US" sz="1800" dirty="0"/>
              <a:t>A-6 Peak summer rate: ~$0.60/kWh; Off-Peak summer rate: ~$0.15/kWh</a:t>
            </a:r>
          </a:p>
          <a:p>
            <a:pPr lvl="1" eaLnBrk="1" hangingPunct="1"/>
            <a:r>
              <a:rPr lang="en-US" altLang="en-US" sz="1800" dirty="0"/>
              <a:t>For every summer peak kWh exported to grid, you get credit for 4 off-peak kWh</a:t>
            </a:r>
          </a:p>
          <a:p>
            <a:pPr lvl="1" eaLnBrk="1" hangingPunct="1"/>
            <a:r>
              <a:rPr lang="en-US" altLang="en-US" sz="1800" dirty="0"/>
              <a:t>With this valuation, annual energy offset of ~65-85% can lead to attractive project economics (typically)</a:t>
            </a:r>
          </a:p>
          <a:p>
            <a:pPr lvl="1" eaLnBrk="1" hangingPunct="1"/>
            <a:r>
              <a:rPr lang="en-US" altLang="en-US" sz="1800" dirty="0"/>
              <a:t>Note: recent changes reduce eligible site demand to 75 kW (grandfathering); probable future demand charges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9613D1E-0CE5-4719-A271-103F91F58248}"/>
              </a:ext>
            </a:extLst>
          </p:cNvPr>
          <p:cNvSpPr>
            <a:spLocks noGrp="1"/>
          </p:cNvSpPr>
          <p:nvPr>
            <p:ph type="title"/>
          </p:nvPr>
        </p:nvSpPr>
        <p:spPr>
          <a:xfrm>
            <a:off x="564469" y="244474"/>
            <a:ext cx="8229600" cy="788760"/>
          </a:xfrm>
        </p:spPr>
        <p:txBody>
          <a:bodyPr/>
          <a:lstStyle/>
          <a:p>
            <a:pPr eaLnBrk="1" hangingPunct="1">
              <a:defRPr/>
            </a:pPr>
            <a:r>
              <a:rPr lang="en-US" dirty="0">
                <a:effectLst>
                  <a:outerShdw blurRad="38100" dist="38100" dir="2700000" algn="tl">
                    <a:srgbClr val="C0C0C0"/>
                  </a:outerShdw>
                </a:effectLst>
                <a:ea typeface="ＭＳ Ｐゴシック" pitchFamily="34" charset="-128"/>
              </a:rPr>
              <a:t>Rate Schedule Change: A-10 to A-6</a:t>
            </a:r>
          </a:p>
        </p:txBody>
      </p:sp>
      <p:graphicFrame>
        <p:nvGraphicFramePr>
          <p:cNvPr id="5" name="Content Placeholder 4">
            <a:extLst>
              <a:ext uri="{FF2B5EF4-FFF2-40B4-BE49-F238E27FC236}">
                <a16:creationId xmlns:a16="http://schemas.microsoft.com/office/drawing/2014/main" id="{75002FAB-41CA-495B-959B-D10AD020962C}"/>
              </a:ext>
            </a:extLst>
          </p:cNvPr>
          <p:cNvGraphicFramePr>
            <a:graphicFrameLocks noGrp="1"/>
          </p:cNvGraphicFramePr>
          <p:nvPr>
            <p:ph idx="1"/>
            <p:extLst>
              <p:ext uri="{D42A27DB-BD31-4B8C-83A1-F6EECF244321}">
                <p14:modId xmlns:p14="http://schemas.microsoft.com/office/powerpoint/2010/main" val="1837955148"/>
              </p:ext>
            </p:extLst>
          </p:nvPr>
        </p:nvGraphicFramePr>
        <p:xfrm>
          <a:off x="1274083" y="1020763"/>
          <a:ext cx="9042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a:extLst>
              <a:ext uri="{FF2B5EF4-FFF2-40B4-BE49-F238E27FC236}">
                <a16:creationId xmlns:a16="http://schemas.microsoft.com/office/drawing/2014/main" id="{337441D8-07F9-47F8-A560-E5A545B36EDB}"/>
              </a:ext>
            </a:extLst>
          </p:cNvPr>
          <p:cNvSpPr>
            <a:spLocks noGrp="1"/>
          </p:cNvSpPr>
          <p:nvPr>
            <p:ph type="sldNum" sz="quarter" idx="10"/>
          </p:nvPr>
        </p:nvSpPr>
        <p:spPr bwMode="auto">
          <a:xfrm>
            <a:off x="8532812" y="624840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1C8EB91-3C79-4D1A-93C9-DA95C07915F5}" type="slidenum">
              <a:rPr lang="en-US" altLang="en-US" sz="1200">
                <a:solidFill>
                  <a:srgbClr val="898989"/>
                </a:solidFill>
                <a:ea typeface="SimSun" panose="02010600030101010101" pitchFamily="2" charset="-122"/>
              </a:rPr>
              <a:pPr>
                <a:spcBef>
                  <a:spcPct val="0"/>
                </a:spcBef>
                <a:buFontTx/>
                <a:buNone/>
              </a:pPr>
              <a:t>15</a:t>
            </a:fld>
            <a:endParaRPr lang="en-US" altLang="en-US" sz="1200">
              <a:solidFill>
                <a:srgbClr val="898989"/>
              </a:solidFill>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2" dur="500"/>
                                        <p:tgtEl>
                                          <p:spTgt spid="5">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7" dur="500"/>
                                        <p:tgtEl>
                                          <p:spTgt spid="5">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22" dur="500"/>
                                        <p:tgtEl>
                                          <p:spTgt spid="5">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7" dur="500"/>
                                        <p:tgtEl>
                                          <p:spTgt spid="5">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wipe(down)">
                                      <p:cBhvr>
                                        <p:cTn id="32" dur="500"/>
                                        <p:tgtEl>
                                          <p:spTgt spid="5">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wipe(down)">
                                      <p:cBhvr>
                                        <p:cTn id="37" dur="500"/>
                                        <p:tgtEl>
                                          <p:spTgt spid="5">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wipe(down)">
                                      <p:cBhvr>
                                        <p:cTn id="42" dur="500"/>
                                        <p:tgtEl>
                                          <p:spTgt spid="5">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chart seriesIdx="-4" categoryIdx="7" bldStep="category"/>
                                            </p:graphicEl>
                                          </p:spTgt>
                                        </p:tgtEl>
                                        <p:attrNameLst>
                                          <p:attrName>style.visibility</p:attrName>
                                        </p:attrNameLst>
                                      </p:cBhvr>
                                      <p:to>
                                        <p:strVal val="visible"/>
                                      </p:to>
                                    </p:set>
                                    <p:animEffect transition="in" filter="wipe(down)">
                                      <p:cBhvr>
                                        <p:cTn id="47" dur="500"/>
                                        <p:tgtEl>
                                          <p:spTgt spid="5">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chart seriesIdx="-4" categoryIdx="8" bldStep="category"/>
                                            </p:graphicEl>
                                          </p:spTgt>
                                        </p:tgtEl>
                                        <p:attrNameLst>
                                          <p:attrName>style.visibility</p:attrName>
                                        </p:attrNameLst>
                                      </p:cBhvr>
                                      <p:to>
                                        <p:strVal val="visible"/>
                                      </p:to>
                                    </p:set>
                                    <p:animEffect transition="in" filter="wipe(down)">
                                      <p:cBhvr>
                                        <p:cTn id="52" dur="500"/>
                                        <p:tgtEl>
                                          <p:spTgt spid="5">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
                                            <p:graphicEl>
                                              <a:chart seriesIdx="-4" categoryIdx="9" bldStep="category"/>
                                            </p:graphicEl>
                                          </p:spTgt>
                                        </p:tgtEl>
                                        <p:attrNameLst>
                                          <p:attrName>style.visibility</p:attrName>
                                        </p:attrNameLst>
                                      </p:cBhvr>
                                      <p:to>
                                        <p:strVal val="visible"/>
                                      </p:to>
                                    </p:set>
                                    <p:animEffect transition="in" filter="wipe(down)">
                                      <p:cBhvr>
                                        <p:cTn id="57" dur="500"/>
                                        <p:tgtEl>
                                          <p:spTgt spid="5">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graphicEl>
                                              <a:chart seriesIdx="-4" categoryIdx="10" bldStep="category"/>
                                            </p:graphicEl>
                                          </p:spTgt>
                                        </p:tgtEl>
                                        <p:attrNameLst>
                                          <p:attrName>style.visibility</p:attrName>
                                        </p:attrNameLst>
                                      </p:cBhvr>
                                      <p:to>
                                        <p:strVal val="visible"/>
                                      </p:to>
                                    </p:set>
                                    <p:animEffect transition="in" filter="wipe(down)">
                                      <p:cBhvr>
                                        <p:cTn id="62" dur="500"/>
                                        <p:tgtEl>
                                          <p:spTgt spid="5">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
                                            <p:graphicEl>
                                              <a:chart seriesIdx="-4" categoryIdx="11" bldStep="category"/>
                                            </p:graphicEl>
                                          </p:spTgt>
                                        </p:tgtEl>
                                        <p:attrNameLst>
                                          <p:attrName>style.visibility</p:attrName>
                                        </p:attrNameLst>
                                      </p:cBhvr>
                                      <p:to>
                                        <p:strVal val="visible"/>
                                      </p:to>
                                    </p:set>
                                    <p:animEffect transition="in" filter="wipe(down)">
                                      <p:cBhvr>
                                        <p:cTn id="67" dur="500"/>
                                        <p:tgtEl>
                                          <p:spTgt spid="5">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8F2340-F133-466B-AEFD-85A234D4A9E5}"/>
              </a:ext>
            </a:extLst>
          </p:cNvPr>
          <p:cNvSpPr>
            <a:spLocks noGrp="1"/>
          </p:cNvSpPr>
          <p:nvPr>
            <p:ph type="title"/>
          </p:nvPr>
        </p:nvSpPr>
        <p:spPr>
          <a:xfrm>
            <a:off x="673326" y="326572"/>
            <a:ext cx="8229600" cy="653142"/>
          </a:xfrm>
        </p:spPr>
        <p:txBody>
          <a:bodyPr/>
          <a:lstStyle/>
          <a:p>
            <a:pPr eaLnBrk="1" hangingPunct="1">
              <a:defRPr/>
            </a:pPr>
            <a:r>
              <a:rPr lang="en-US" dirty="0">
                <a:effectLst>
                  <a:outerShdw blurRad="38100" dist="38100" dir="2700000" algn="tl">
                    <a:srgbClr val="C0C0C0"/>
                  </a:outerShdw>
                </a:effectLst>
                <a:ea typeface="ＭＳ Ｐゴシック" pitchFamily="34" charset="-128"/>
              </a:rPr>
              <a:t>Other Cost Offsets</a:t>
            </a:r>
          </a:p>
        </p:txBody>
      </p:sp>
      <p:sp>
        <p:nvSpPr>
          <p:cNvPr id="32771" name="Content Placeholder 4">
            <a:extLst>
              <a:ext uri="{FF2B5EF4-FFF2-40B4-BE49-F238E27FC236}">
                <a16:creationId xmlns:a16="http://schemas.microsoft.com/office/drawing/2014/main" id="{DFA9CEAA-3FD8-460D-AEEC-683B114621F0}"/>
              </a:ext>
            </a:extLst>
          </p:cNvPr>
          <p:cNvSpPr>
            <a:spLocks noGrp="1"/>
          </p:cNvSpPr>
          <p:nvPr>
            <p:ph idx="1"/>
          </p:nvPr>
        </p:nvSpPr>
        <p:spPr>
          <a:xfrm>
            <a:off x="1979612" y="979714"/>
            <a:ext cx="8229600" cy="4953000"/>
          </a:xfrm>
        </p:spPr>
        <p:txBody>
          <a:bodyPr/>
          <a:lstStyle/>
          <a:p>
            <a:pPr eaLnBrk="1" hangingPunct="1"/>
            <a:r>
              <a:rPr lang="en-US" altLang="en-US" sz="2000" dirty="0"/>
              <a:t>Tax benefits</a:t>
            </a:r>
          </a:p>
          <a:p>
            <a:pPr lvl="1" eaLnBrk="1" hangingPunct="1"/>
            <a:r>
              <a:rPr lang="en-US" altLang="en-US" sz="1800" dirty="0"/>
              <a:t>Investment Tax Credit (ITC):  </a:t>
            </a:r>
            <a:r>
              <a:rPr lang="en-US" altLang="en-US" sz="1600" dirty="0"/>
              <a:t>30% until end of 2016; 10% afterwards</a:t>
            </a:r>
          </a:p>
          <a:p>
            <a:pPr lvl="1" eaLnBrk="1" hangingPunct="1"/>
            <a:r>
              <a:rPr lang="en-US" altLang="en-US" sz="1800" dirty="0"/>
              <a:t>Accelerated Bonus Depreciation: </a:t>
            </a:r>
            <a:r>
              <a:rPr lang="en-US" altLang="en-US" sz="1600" dirty="0"/>
              <a:t>50% Depreciation in Year 1 (until end of 2013)</a:t>
            </a:r>
          </a:p>
          <a:p>
            <a:pPr lvl="1" eaLnBrk="1" hangingPunct="1"/>
            <a:r>
              <a:rPr lang="en-US" altLang="en-US" sz="1800" dirty="0"/>
              <a:t>Cannot be used directly by tax-exempt entities =&gt; PPAs/Leases</a:t>
            </a:r>
          </a:p>
          <a:p>
            <a:pPr lvl="1" eaLnBrk="1" hangingPunct="1">
              <a:buFontTx/>
              <a:buNone/>
            </a:pPr>
            <a:endParaRPr lang="en-US" altLang="en-US" sz="1800" dirty="0"/>
          </a:p>
          <a:p>
            <a:pPr eaLnBrk="1" hangingPunct="1"/>
            <a:r>
              <a:rPr lang="en-US" altLang="en-US" sz="2000" dirty="0"/>
              <a:t>Solar Renewable Energy Credits (SREC)</a:t>
            </a:r>
          </a:p>
          <a:p>
            <a:pPr lvl="1" eaLnBrk="1" hangingPunct="1"/>
            <a:r>
              <a:rPr lang="en-US" altLang="en-US" sz="1800" dirty="0"/>
              <a:t>Highly valuable in some markets (Northeast), but minimal value in CA</a:t>
            </a:r>
          </a:p>
          <a:p>
            <a:pPr lvl="1" eaLnBrk="1" hangingPunct="1"/>
            <a:endParaRPr lang="en-US" altLang="en-US" sz="1800" dirty="0"/>
          </a:p>
          <a:p>
            <a:pPr eaLnBrk="1" hangingPunct="1"/>
            <a:r>
              <a:rPr lang="en-US" altLang="en-US" sz="2000" dirty="0"/>
              <a:t>Over-production credit</a:t>
            </a:r>
          </a:p>
          <a:p>
            <a:pPr lvl="1" eaLnBrk="1" hangingPunct="1"/>
            <a:r>
              <a:rPr lang="en-US" altLang="en-US" sz="1800" dirty="0"/>
              <a:t>AB 920 requires utility payment for energy generation higher than usage</a:t>
            </a:r>
          </a:p>
          <a:p>
            <a:pPr lvl="1" eaLnBrk="1" hangingPunct="1"/>
            <a:r>
              <a:rPr lang="en-US" altLang="en-US" sz="1800" dirty="0"/>
              <a:t>Only valued at market rate: ~$0.04/kWh</a:t>
            </a:r>
            <a:endParaRPr lang="en-US" altLang="en-US" sz="2200" dirty="0"/>
          </a:p>
          <a:p>
            <a:pPr lvl="2" eaLnBrk="1" hangingPunct="1"/>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a:extLst>
              <a:ext uri="{FF2B5EF4-FFF2-40B4-BE49-F238E27FC236}">
                <a16:creationId xmlns:a16="http://schemas.microsoft.com/office/drawing/2014/main" id="{4CCAE29C-8181-41F8-91B4-411FF6803D37}"/>
              </a:ext>
            </a:extLst>
          </p:cNvPr>
          <p:cNvSpPr txBox="1">
            <a:spLocks noChangeArrowheads="1"/>
          </p:cNvSpPr>
          <p:nvPr/>
        </p:nvSpPr>
        <p:spPr bwMode="auto">
          <a:xfrm>
            <a:off x="2095500" y="1600200"/>
            <a:ext cx="3097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solidFill>
                  <a:srgbClr val="000000"/>
                </a:solidFill>
                <a:latin typeface="Arial" panose="020B0604020202020204" pitchFamily="34" charset="0"/>
              </a:rPr>
              <a:t>Financing Structures	</a:t>
            </a:r>
          </a:p>
        </p:txBody>
      </p:sp>
      <p:sp>
        <p:nvSpPr>
          <p:cNvPr id="9" name="Title 1">
            <a:extLst>
              <a:ext uri="{FF2B5EF4-FFF2-40B4-BE49-F238E27FC236}">
                <a16:creationId xmlns:a16="http://schemas.microsoft.com/office/drawing/2014/main" id="{B19ACEB8-9BB3-4022-AABD-A3B02F7625DB}"/>
              </a:ext>
            </a:extLst>
          </p:cNvPr>
          <p:cNvSpPr txBox="1">
            <a:spLocks/>
          </p:cNvSpPr>
          <p:nvPr/>
        </p:nvSpPr>
        <p:spPr bwMode="auto">
          <a:xfrm>
            <a:off x="368526" y="767558"/>
            <a:ext cx="9144000" cy="685800"/>
          </a:xfrm>
          <a:prstGeom prst="rect">
            <a:avLst/>
          </a:prstGeom>
          <a:noFill/>
          <a:ln w="9525">
            <a:noFill/>
            <a:miter lim="800000"/>
            <a:headEnd/>
            <a:tailEnd/>
          </a:ln>
        </p:spPr>
        <p:txBody>
          <a:bodyPr lIns="0" tIns="0" rIns="0" bIns="0"/>
          <a:lstStyle/>
          <a:p>
            <a:pPr algn="ctr">
              <a:defRPr/>
            </a:pPr>
            <a:r>
              <a:rPr lang="en-US" sz="2800" dirty="0">
                <a:solidFill>
                  <a:schemeClr val="tx1"/>
                </a:solidFill>
                <a:latin typeface="+mj-lt"/>
                <a:ea typeface="+mj-ea"/>
                <a:cs typeface="ＭＳ Ｐゴシック"/>
              </a:rPr>
              <a:t>Financing Impacts Project Design, Process &amp; Economics</a:t>
            </a:r>
          </a:p>
        </p:txBody>
      </p:sp>
      <p:sp>
        <p:nvSpPr>
          <p:cNvPr id="33796" name="Rectangle 10">
            <a:extLst>
              <a:ext uri="{FF2B5EF4-FFF2-40B4-BE49-F238E27FC236}">
                <a16:creationId xmlns:a16="http://schemas.microsoft.com/office/drawing/2014/main" id="{5B137A83-9680-4A85-B212-F9A921139E28}"/>
              </a:ext>
            </a:extLst>
          </p:cNvPr>
          <p:cNvSpPr>
            <a:spLocks noChangeArrowheads="1"/>
          </p:cNvSpPr>
          <p:nvPr/>
        </p:nvSpPr>
        <p:spPr bwMode="auto">
          <a:xfrm>
            <a:off x="1979612" y="1962150"/>
            <a:ext cx="377348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Direct Purchase</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Power Purchase Agreement</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Equipment Leasing</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Bond Financing</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Tax Exempt Lease</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Utility Financing</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dirty="0">
                <a:solidFill>
                  <a:srgbClr val="000000"/>
                </a:solidFill>
                <a:latin typeface="Arial" panose="020B0604020202020204" pitchFamily="34" charset="0"/>
              </a:rPr>
              <a:t>Energy Service Contract</a:t>
            </a:r>
          </a:p>
        </p:txBody>
      </p:sp>
      <p:sp>
        <p:nvSpPr>
          <p:cNvPr id="33797" name="Rectangle 7">
            <a:extLst>
              <a:ext uri="{FF2B5EF4-FFF2-40B4-BE49-F238E27FC236}">
                <a16:creationId xmlns:a16="http://schemas.microsoft.com/office/drawing/2014/main" id="{EE5E44F4-9CB1-4B23-B360-DB2A2688311C}"/>
              </a:ext>
            </a:extLst>
          </p:cNvPr>
          <p:cNvSpPr>
            <a:spLocks noChangeArrowheads="1"/>
          </p:cNvSpPr>
          <p:nvPr/>
        </p:nvSpPr>
        <p:spPr bwMode="auto">
          <a:xfrm>
            <a:off x="6932613" y="1957388"/>
            <a:ext cx="324326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42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Performance Risk</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Up-Front Costs	</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Long-Term Returns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Procurement Process</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System Design</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Project Benefits	</a:t>
            </a:r>
          </a:p>
          <a:p>
            <a:pPr lvl="1">
              <a:lnSpc>
                <a:spcPct val="150000"/>
              </a:lnSpc>
              <a:spcBef>
                <a:spcPct val="0"/>
              </a:spcBef>
              <a:spcAft>
                <a:spcPts val="300"/>
              </a:spcAft>
              <a:buClr>
                <a:srgbClr val="FFB700"/>
              </a:buClr>
              <a:buSzPct val="120000"/>
              <a:buFont typeface="Courier New" panose="02070309020205020404" pitchFamily="49" charset="0"/>
              <a:buChar char="o"/>
            </a:pPr>
            <a:r>
              <a:rPr lang="en-US" altLang="zh-CN" sz="1600">
                <a:solidFill>
                  <a:srgbClr val="000000"/>
                </a:solidFill>
                <a:latin typeface="Arial" panose="020B0604020202020204" pitchFamily="34" charset="0"/>
              </a:rPr>
              <a:t>Operations &amp; Maintenance</a:t>
            </a:r>
          </a:p>
        </p:txBody>
      </p:sp>
      <p:sp>
        <p:nvSpPr>
          <p:cNvPr id="33798" name="TextBox 5">
            <a:extLst>
              <a:ext uri="{FF2B5EF4-FFF2-40B4-BE49-F238E27FC236}">
                <a16:creationId xmlns:a16="http://schemas.microsoft.com/office/drawing/2014/main" id="{74C3D964-D792-4B79-BE81-FA513EE734D5}"/>
              </a:ext>
            </a:extLst>
          </p:cNvPr>
          <p:cNvSpPr txBox="1">
            <a:spLocks noChangeArrowheads="1"/>
          </p:cNvSpPr>
          <p:nvPr/>
        </p:nvSpPr>
        <p:spPr bwMode="auto">
          <a:xfrm>
            <a:off x="7015162" y="1608139"/>
            <a:ext cx="3506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600">
                <a:solidFill>
                  <a:srgbClr val="000000"/>
                </a:solidFill>
                <a:latin typeface="Arial" panose="020B0604020202020204" pitchFamily="34" charset="0"/>
              </a:rPr>
              <a:t>Changes Project:</a:t>
            </a:r>
          </a:p>
        </p:txBody>
      </p:sp>
      <p:sp>
        <p:nvSpPr>
          <p:cNvPr id="53255" name="Right Arrow 12">
            <a:extLst>
              <a:ext uri="{FF2B5EF4-FFF2-40B4-BE49-F238E27FC236}">
                <a16:creationId xmlns:a16="http://schemas.microsoft.com/office/drawing/2014/main" id="{E43959A3-6B2F-4E61-8D2E-5C9793B3673A}"/>
              </a:ext>
            </a:extLst>
          </p:cNvPr>
          <p:cNvSpPr>
            <a:spLocks noChangeArrowheads="1"/>
          </p:cNvSpPr>
          <p:nvPr/>
        </p:nvSpPr>
        <p:spPr bwMode="auto">
          <a:xfrm>
            <a:off x="5484813" y="2724151"/>
            <a:ext cx="1254125" cy="1058863"/>
          </a:xfrm>
          <a:prstGeom prst="rightArrow">
            <a:avLst>
              <a:gd name="adj1" fmla="val 50000"/>
              <a:gd name="adj2" fmla="val 4997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a:p>
        </p:txBody>
      </p:sp>
      <p:sp>
        <p:nvSpPr>
          <p:cNvPr id="33800" name="Slide Number Placeholder 5">
            <a:extLst>
              <a:ext uri="{FF2B5EF4-FFF2-40B4-BE49-F238E27FC236}">
                <a16:creationId xmlns:a16="http://schemas.microsoft.com/office/drawing/2014/main" id="{173C2A89-E894-4FB1-8578-8DA985B4A38B}"/>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50C64009-7B20-4AB9-B0C0-FC91740AE89A}" type="slidenum">
              <a:rPr lang="en-US" altLang="en-US" sz="1200">
                <a:solidFill>
                  <a:srgbClr val="898989"/>
                </a:solidFill>
                <a:latin typeface="Arial" panose="020B0604020202020204" pitchFamily="34" charset="0"/>
              </a:rPr>
              <a:pPr algn="r" eaLnBrk="1" hangingPunct="1">
                <a:spcBef>
                  <a:spcPct val="0"/>
                </a:spcBef>
                <a:buFontTx/>
                <a:buNone/>
              </a:pPr>
              <a:t>17</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3F18C04-36EB-48B0-AEC7-65EB7C04C766}"/>
              </a:ext>
            </a:extLst>
          </p:cNvPr>
          <p:cNvSpPr>
            <a:spLocks noGrp="1"/>
          </p:cNvSpPr>
          <p:nvPr>
            <p:ph type="title"/>
          </p:nvPr>
        </p:nvSpPr>
        <p:spPr>
          <a:xfrm>
            <a:off x="1992312" y="381000"/>
            <a:ext cx="8674100" cy="685800"/>
          </a:xfrm>
        </p:spPr>
        <p:txBody>
          <a:bodyPr/>
          <a:lstStyle/>
          <a:p>
            <a:r>
              <a:rPr lang="en-US" altLang="en-US" sz="2800"/>
              <a:t>Direct Purchase</a:t>
            </a:r>
          </a:p>
        </p:txBody>
      </p:sp>
      <p:sp>
        <p:nvSpPr>
          <p:cNvPr id="34819" name="Content Placeholder 2">
            <a:extLst>
              <a:ext uri="{FF2B5EF4-FFF2-40B4-BE49-F238E27FC236}">
                <a16:creationId xmlns:a16="http://schemas.microsoft.com/office/drawing/2014/main" id="{3C48003E-B2D7-424B-9DB3-CAB0EA37F46A}"/>
              </a:ext>
            </a:extLst>
          </p:cNvPr>
          <p:cNvSpPr>
            <a:spLocks noGrp="1"/>
          </p:cNvSpPr>
          <p:nvPr>
            <p:ph idx="1"/>
          </p:nvPr>
        </p:nvSpPr>
        <p:spPr>
          <a:xfrm>
            <a:off x="651554" y="1066800"/>
            <a:ext cx="10014858" cy="4191000"/>
          </a:xfrm>
        </p:spPr>
        <p:txBody>
          <a:bodyPr/>
          <a:lstStyle/>
          <a:p>
            <a:pPr>
              <a:buFont typeface="Courier New" panose="02070309020205020404" pitchFamily="49" charset="0"/>
              <a:buChar char="o"/>
            </a:pPr>
            <a:r>
              <a:rPr lang="en-US" altLang="en-US" sz="1800" b="1" dirty="0"/>
              <a:t>Ownership</a:t>
            </a:r>
          </a:p>
          <a:p>
            <a:pPr lvl="1">
              <a:buFont typeface="Arial" panose="020B0604020202020204" pitchFamily="34" charset="0"/>
              <a:buChar char="•"/>
            </a:pPr>
            <a:r>
              <a:rPr lang="en-US" altLang="en-US" sz="1600" dirty="0"/>
              <a:t>Customer owns, operates, and maintains the system</a:t>
            </a:r>
          </a:p>
          <a:p>
            <a:pPr lvl="1">
              <a:buFont typeface="Arial" panose="020B0604020202020204" pitchFamily="34" charset="0"/>
              <a:buChar char="•"/>
            </a:pPr>
            <a:r>
              <a:rPr lang="en-US" altLang="en-US" sz="1600" dirty="0"/>
              <a:t>Owner has full responsibility for performance</a:t>
            </a:r>
          </a:p>
          <a:p>
            <a:pPr lvl="1">
              <a:buFont typeface="Arial" panose="020B0604020202020204" pitchFamily="34" charset="0"/>
              <a:buChar char="•"/>
            </a:pPr>
            <a:r>
              <a:rPr lang="en-US" altLang="en-US" sz="1600" dirty="0"/>
              <a:t>Maintenance contracts and performance guarantees can be purchased</a:t>
            </a:r>
          </a:p>
          <a:p>
            <a:pPr>
              <a:buFont typeface="Courier New" panose="02070309020205020404" pitchFamily="49" charset="0"/>
              <a:buChar char="o"/>
            </a:pPr>
            <a:r>
              <a:rPr lang="en-US" altLang="en-US" sz="1800" b="1" dirty="0"/>
              <a:t>Capital Costs</a:t>
            </a:r>
          </a:p>
          <a:p>
            <a:pPr lvl="1">
              <a:buFont typeface="Arial" panose="020B0604020202020204" pitchFamily="34" charset="0"/>
              <a:buChar char="•"/>
            </a:pPr>
            <a:r>
              <a:rPr lang="en-US" altLang="en-US" sz="1600" dirty="0"/>
              <a:t>Full cost of system due at delivery (on construction schedule of payments)</a:t>
            </a:r>
          </a:p>
          <a:p>
            <a:pPr lvl="1">
              <a:buFont typeface="Arial" panose="020B0604020202020204" pitchFamily="34" charset="0"/>
              <a:buChar char="•"/>
            </a:pPr>
            <a:r>
              <a:rPr lang="en-US" altLang="en-US" sz="1600" dirty="0"/>
              <a:t>May be partially offset by rebates, grants &amp; incentives (higher for non-profits/gov</a:t>
            </a:r>
            <a:r>
              <a:rPr lang="ja-JP" altLang="en-US" sz="1600" dirty="0"/>
              <a:t>’</a:t>
            </a:r>
            <a:r>
              <a:rPr lang="en-US" altLang="ja-JP" sz="1600" dirty="0"/>
              <a:t>t)</a:t>
            </a:r>
          </a:p>
          <a:p>
            <a:pPr lvl="1">
              <a:buFont typeface="Arial" panose="020B0604020202020204" pitchFamily="34" charset="0"/>
              <a:buChar char="•"/>
            </a:pPr>
            <a:r>
              <a:rPr lang="en-US" altLang="en-US" sz="1600" dirty="0"/>
              <a:t>Could be financed directly with existing processes (loan, lease, internal investment)</a:t>
            </a:r>
          </a:p>
          <a:p>
            <a:pPr>
              <a:buFont typeface="Courier New" panose="02070309020205020404" pitchFamily="49" charset="0"/>
              <a:buChar char="o"/>
            </a:pPr>
            <a:r>
              <a:rPr lang="en-US" altLang="en-US" sz="1800" b="1" dirty="0"/>
              <a:t>Financial Benefits</a:t>
            </a:r>
          </a:p>
          <a:p>
            <a:pPr lvl="1">
              <a:buFont typeface="Arial" panose="020B0604020202020204" pitchFamily="34" charset="0"/>
              <a:buChar char="•"/>
            </a:pPr>
            <a:r>
              <a:rPr lang="en-US" altLang="en-US" sz="1600" dirty="0"/>
              <a:t>High annual savings begin immediately and may be the highest over long-term</a:t>
            </a:r>
          </a:p>
          <a:p>
            <a:pPr lvl="1">
              <a:buFont typeface="Arial" panose="020B0604020202020204" pitchFamily="34" charset="0"/>
              <a:buChar char="•"/>
            </a:pPr>
            <a:r>
              <a:rPr lang="en-US" altLang="en-US" sz="1600" dirty="0"/>
              <a:t>Customer retains Solar Renewable Energy Credits (SREC)</a:t>
            </a:r>
          </a:p>
          <a:p>
            <a:pPr lvl="1">
              <a:buFont typeface="Arial" panose="020B0604020202020204" pitchFamily="34" charset="0"/>
              <a:buChar char="•"/>
            </a:pPr>
            <a:r>
              <a:rPr lang="en-US" altLang="en-US" sz="1600" dirty="0"/>
              <a:t>Customer receives federal, state, and local incentives and rebates</a:t>
            </a:r>
          </a:p>
          <a:p>
            <a:pPr lvl="1">
              <a:buFont typeface="Arial" panose="020B0604020202020204" pitchFamily="34" charset="0"/>
              <a:buChar char="•"/>
            </a:pPr>
            <a:r>
              <a:rPr lang="en-US" altLang="en-US" sz="1600" dirty="0"/>
              <a:t>However, non-taxable organizations cannot capture any tax benefits</a:t>
            </a:r>
          </a:p>
          <a:p>
            <a:pPr lvl="1">
              <a:buFont typeface="Arial" panose="020B0604020202020204" pitchFamily="34" charset="0"/>
              <a:buChar char="•"/>
            </a:pPr>
            <a:r>
              <a:rPr lang="en-US" altLang="en-US" sz="1600" dirty="0"/>
              <a:t>Low operating costs, effectively capping electricity costs for 25+ years</a:t>
            </a:r>
          </a:p>
          <a:p>
            <a:pPr lvl="1">
              <a:buFont typeface="Arial" panose="020B0604020202020204" pitchFamily="34" charset="0"/>
              <a:buChar char="•"/>
            </a:pPr>
            <a:endParaRPr lang="en-US" altLang="en-US" sz="1600" dirty="0"/>
          </a:p>
        </p:txBody>
      </p:sp>
      <p:sp>
        <p:nvSpPr>
          <p:cNvPr id="34820" name="Slide Number Placeholder 5">
            <a:extLst>
              <a:ext uri="{FF2B5EF4-FFF2-40B4-BE49-F238E27FC236}">
                <a16:creationId xmlns:a16="http://schemas.microsoft.com/office/drawing/2014/main" id="{D67CE37E-B2D3-4A2A-956D-19EAF67EFCA1}"/>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349AAC61-148A-4CBA-9282-A40E320B6021}" type="slidenum">
              <a:rPr lang="en-US" altLang="en-US" sz="1200">
                <a:solidFill>
                  <a:srgbClr val="898989"/>
                </a:solidFill>
                <a:latin typeface="Arial" panose="020B0604020202020204" pitchFamily="34" charset="0"/>
              </a:rPr>
              <a:pPr algn="r" eaLnBrk="1" hangingPunct="1">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849A196-D911-4677-9501-A447F991A1C9}"/>
              </a:ext>
            </a:extLst>
          </p:cNvPr>
          <p:cNvSpPr>
            <a:spLocks noGrp="1"/>
          </p:cNvSpPr>
          <p:nvPr>
            <p:ph type="title"/>
          </p:nvPr>
        </p:nvSpPr>
        <p:spPr>
          <a:xfrm>
            <a:off x="874943" y="560614"/>
            <a:ext cx="9143538" cy="558800"/>
          </a:xfrm>
        </p:spPr>
        <p:txBody>
          <a:bodyPr/>
          <a:lstStyle/>
          <a:p>
            <a:r>
              <a:rPr lang="en-US" altLang="en-US" sz="2800" dirty="0"/>
              <a:t>Solar Purchase Cash Flow Example*</a:t>
            </a:r>
          </a:p>
        </p:txBody>
      </p:sp>
      <p:sp>
        <p:nvSpPr>
          <p:cNvPr id="35843" name="TextBox 17">
            <a:extLst>
              <a:ext uri="{FF2B5EF4-FFF2-40B4-BE49-F238E27FC236}">
                <a16:creationId xmlns:a16="http://schemas.microsoft.com/office/drawing/2014/main" id="{935C544E-DCAE-45DA-B016-547265612042}"/>
              </a:ext>
            </a:extLst>
          </p:cNvPr>
          <p:cNvSpPr txBox="1">
            <a:spLocks noChangeArrowheads="1"/>
          </p:cNvSpPr>
          <p:nvPr/>
        </p:nvSpPr>
        <p:spPr bwMode="auto">
          <a:xfrm>
            <a:off x="3351212" y="62436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 </a:t>
            </a:r>
            <a:r>
              <a:rPr lang="en-US" altLang="en-US" sz="900" i="1">
                <a:solidFill>
                  <a:srgbClr val="000000"/>
                </a:solidFill>
                <a:latin typeface="Arial" panose="020B0604020202020204" pitchFamily="34" charset="0"/>
              </a:rPr>
              <a:t>Not an actual project site, but representative of the potential cash flows from a solar lease. All costs, benefits, terms, conditions, and cash flows may vary</a:t>
            </a:r>
            <a:r>
              <a:rPr lang="en-US" altLang="en-US" sz="1200" i="1">
                <a:solidFill>
                  <a:srgbClr val="000000"/>
                </a:solidFill>
                <a:latin typeface="Arial" panose="020B0604020202020204" pitchFamily="34" charset="0"/>
              </a:rPr>
              <a:t>.</a:t>
            </a:r>
          </a:p>
        </p:txBody>
      </p:sp>
      <p:sp>
        <p:nvSpPr>
          <p:cNvPr id="35844" name="Slide Number Placeholder 5">
            <a:extLst>
              <a:ext uri="{FF2B5EF4-FFF2-40B4-BE49-F238E27FC236}">
                <a16:creationId xmlns:a16="http://schemas.microsoft.com/office/drawing/2014/main" id="{D65775B8-13E6-4658-BEBF-85DE80323AE9}"/>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4E9BEFD7-7EC3-499D-BFD5-9831D3960A1A}" type="slidenum">
              <a:rPr lang="en-US" altLang="en-US" sz="1200">
                <a:solidFill>
                  <a:srgbClr val="898989"/>
                </a:solidFill>
                <a:latin typeface="Arial" panose="020B0604020202020204" pitchFamily="34" charset="0"/>
              </a:rPr>
              <a:pPr algn="r" eaLnBrk="1" hangingPunct="1">
                <a:spcBef>
                  <a:spcPct val="0"/>
                </a:spcBef>
                <a:buFontTx/>
                <a:buNone/>
              </a:pPr>
              <a:t>19</a:t>
            </a:fld>
            <a:endParaRPr lang="en-US" altLang="en-US" sz="1200">
              <a:solidFill>
                <a:srgbClr val="898989"/>
              </a:solidFill>
              <a:latin typeface="Arial" panose="020B0604020202020204" pitchFamily="34" charset="0"/>
            </a:endParaRPr>
          </a:p>
        </p:txBody>
      </p:sp>
      <p:pic>
        <p:nvPicPr>
          <p:cNvPr id="35845" name="Picture 2">
            <a:extLst>
              <a:ext uri="{FF2B5EF4-FFF2-40B4-BE49-F238E27FC236}">
                <a16:creationId xmlns:a16="http://schemas.microsoft.com/office/drawing/2014/main" id="{67CD65E7-B68E-46EC-9FBC-915DDB0F77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3412" y="11557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AF97577A-733A-4A3F-BE67-FEDC7862590B}"/>
              </a:ext>
            </a:extLst>
          </p:cNvPr>
          <p:cNvCxnSpPr/>
          <p:nvPr/>
        </p:nvCxnSpPr>
        <p:spPr>
          <a:xfrm flipV="1">
            <a:off x="7085012" y="2819400"/>
            <a:ext cx="0" cy="533400"/>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35847" name="TextBox 15">
            <a:extLst>
              <a:ext uri="{FF2B5EF4-FFF2-40B4-BE49-F238E27FC236}">
                <a16:creationId xmlns:a16="http://schemas.microsoft.com/office/drawing/2014/main" id="{32A60BC5-1E6F-4241-9095-1F17A592F617}"/>
              </a:ext>
            </a:extLst>
          </p:cNvPr>
          <p:cNvSpPr txBox="1">
            <a:spLocks noChangeArrowheads="1"/>
          </p:cNvSpPr>
          <p:nvPr/>
        </p:nvSpPr>
        <p:spPr bwMode="auto">
          <a:xfrm>
            <a:off x="6399212" y="33528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Inverter</a:t>
            </a:r>
          </a:p>
          <a:p>
            <a:pPr algn="ctr" eaLnBrk="1" hangingPunct="1">
              <a:spcBef>
                <a:spcPct val="0"/>
              </a:spcBef>
              <a:buFontTx/>
              <a:buNone/>
            </a:pPr>
            <a:r>
              <a:rPr lang="en-US" altLang="en-US" sz="1200" i="1">
                <a:solidFill>
                  <a:srgbClr val="000000"/>
                </a:solidFill>
                <a:latin typeface="Arial" panose="020B0604020202020204" pitchFamily="34" charset="0"/>
              </a:rPr>
              <a:t>Replacement</a:t>
            </a:r>
          </a:p>
        </p:txBody>
      </p:sp>
      <p:sp>
        <p:nvSpPr>
          <p:cNvPr id="10" name="Left Brace 9">
            <a:extLst>
              <a:ext uri="{FF2B5EF4-FFF2-40B4-BE49-F238E27FC236}">
                <a16:creationId xmlns:a16="http://schemas.microsoft.com/office/drawing/2014/main" id="{5EE46DA4-BB7C-4197-8EA8-4F436D166395}"/>
              </a:ext>
            </a:extLst>
          </p:cNvPr>
          <p:cNvSpPr/>
          <p:nvPr/>
        </p:nvSpPr>
        <p:spPr>
          <a:xfrm rot="16200000">
            <a:off x="3579812" y="2362200"/>
            <a:ext cx="457200" cy="12192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
        <p:nvSpPr>
          <p:cNvPr id="35849" name="TextBox 12">
            <a:extLst>
              <a:ext uri="{FF2B5EF4-FFF2-40B4-BE49-F238E27FC236}">
                <a16:creationId xmlns:a16="http://schemas.microsoft.com/office/drawing/2014/main" id="{BB3CD0DE-3547-4168-A250-C0BFB325BD19}"/>
              </a:ext>
            </a:extLst>
          </p:cNvPr>
          <p:cNvSpPr txBox="1">
            <a:spLocks noChangeArrowheads="1"/>
          </p:cNvSpPr>
          <p:nvPr/>
        </p:nvSpPr>
        <p:spPr bwMode="auto">
          <a:xfrm>
            <a:off x="3122612" y="32004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a:t>
            </a:r>
          </a:p>
          <a:p>
            <a:pPr algn="ctr" eaLnBrk="1" hangingPunct="1">
              <a:spcBef>
                <a:spcPct val="0"/>
              </a:spcBef>
              <a:buFontTx/>
              <a:buNone/>
            </a:pPr>
            <a:r>
              <a:rPr lang="en-US" altLang="en-US" sz="1200" i="1">
                <a:solidFill>
                  <a:srgbClr val="000000"/>
                </a:solidFill>
                <a:latin typeface="Arial" panose="020B0604020202020204" pitchFamily="34" charset="0"/>
              </a:rPr>
              <a:t>+ CSI Rebates </a:t>
            </a:r>
          </a:p>
        </p:txBody>
      </p:sp>
      <p:cxnSp>
        <p:nvCxnSpPr>
          <p:cNvPr id="12" name="Straight Arrow Connector 11">
            <a:extLst>
              <a:ext uri="{FF2B5EF4-FFF2-40B4-BE49-F238E27FC236}">
                <a16:creationId xmlns:a16="http://schemas.microsoft.com/office/drawing/2014/main" id="{8BB25B16-6E09-4307-85EA-CE21F7A95446}"/>
              </a:ext>
            </a:extLst>
          </p:cNvPr>
          <p:cNvCxnSpPr/>
          <p:nvPr/>
        </p:nvCxnSpPr>
        <p:spPr>
          <a:xfrm flipV="1">
            <a:off x="2970212" y="4876800"/>
            <a:ext cx="0" cy="533400"/>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35851" name="TextBox 15">
            <a:extLst>
              <a:ext uri="{FF2B5EF4-FFF2-40B4-BE49-F238E27FC236}">
                <a16:creationId xmlns:a16="http://schemas.microsoft.com/office/drawing/2014/main" id="{9AE06A20-C8D9-4D23-9D87-2F376F5AEFF0}"/>
              </a:ext>
            </a:extLst>
          </p:cNvPr>
          <p:cNvSpPr txBox="1">
            <a:spLocks noChangeArrowheads="1"/>
          </p:cNvSpPr>
          <p:nvPr/>
        </p:nvSpPr>
        <p:spPr bwMode="auto">
          <a:xfrm>
            <a:off x="2284412" y="54102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Initial</a:t>
            </a:r>
          </a:p>
          <a:p>
            <a:pPr algn="ctr" eaLnBrk="1" hangingPunct="1">
              <a:spcBef>
                <a:spcPct val="0"/>
              </a:spcBef>
              <a:buFontTx/>
              <a:buNone/>
            </a:pPr>
            <a:r>
              <a:rPr lang="en-US" altLang="en-US" sz="1200" i="1">
                <a:solidFill>
                  <a:srgbClr val="000000"/>
                </a:solidFill>
                <a:latin typeface="Arial" panose="020B0604020202020204" pitchFamily="34" charset="0"/>
              </a:rPr>
              <a:t>Investment</a:t>
            </a:r>
          </a:p>
        </p:txBody>
      </p:sp>
      <p:sp>
        <p:nvSpPr>
          <p:cNvPr id="14" name="Left Brace 13">
            <a:extLst>
              <a:ext uri="{FF2B5EF4-FFF2-40B4-BE49-F238E27FC236}">
                <a16:creationId xmlns:a16="http://schemas.microsoft.com/office/drawing/2014/main" id="{4E6481B3-46A5-4535-B676-19482BB46A68}"/>
              </a:ext>
            </a:extLst>
          </p:cNvPr>
          <p:cNvSpPr/>
          <p:nvPr/>
        </p:nvSpPr>
        <p:spPr>
          <a:xfrm rot="16200000">
            <a:off x="5522912" y="1790700"/>
            <a:ext cx="457200" cy="23622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
        <p:nvSpPr>
          <p:cNvPr id="35853" name="TextBox 13">
            <a:extLst>
              <a:ext uri="{FF2B5EF4-FFF2-40B4-BE49-F238E27FC236}">
                <a16:creationId xmlns:a16="http://schemas.microsoft.com/office/drawing/2014/main" id="{D2C2EBAF-61D1-45B8-9B20-985455334B53}"/>
              </a:ext>
            </a:extLst>
          </p:cNvPr>
          <p:cNvSpPr txBox="1">
            <a:spLocks noChangeArrowheads="1"/>
          </p:cNvSpPr>
          <p:nvPr/>
        </p:nvSpPr>
        <p:spPr bwMode="auto">
          <a:xfrm>
            <a:off x="5027612" y="32004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a:t>
            </a:r>
          </a:p>
          <a:p>
            <a:pPr algn="ctr" eaLnBrk="1" hangingPunct="1">
              <a:spcBef>
                <a:spcPct val="0"/>
              </a:spcBef>
              <a:buFontTx/>
              <a:buNone/>
            </a:pPr>
            <a:r>
              <a:rPr lang="en-US" altLang="en-US" sz="1200" i="1">
                <a:solidFill>
                  <a:srgbClr val="000000"/>
                </a:solidFill>
                <a:latin typeface="Arial" panose="020B0604020202020204" pitchFamily="34" charset="0"/>
              </a:rPr>
              <a:t>- O&amp;M </a:t>
            </a:r>
          </a:p>
        </p:txBody>
      </p:sp>
      <p:sp>
        <p:nvSpPr>
          <p:cNvPr id="35854" name="TextBox 13">
            <a:extLst>
              <a:ext uri="{FF2B5EF4-FFF2-40B4-BE49-F238E27FC236}">
                <a16:creationId xmlns:a16="http://schemas.microsoft.com/office/drawing/2014/main" id="{F5525ECC-9FEE-483D-8221-7763D639233B}"/>
              </a:ext>
            </a:extLst>
          </p:cNvPr>
          <p:cNvSpPr txBox="1">
            <a:spLocks noChangeArrowheads="1"/>
          </p:cNvSpPr>
          <p:nvPr/>
        </p:nvSpPr>
        <p:spPr bwMode="auto">
          <a:xfrm>
            <a:off x="7923212" y="32004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a:t>
            </a:r>
          </a:p>
          <a:p>
            <a:pPr algn="ctr" eaLnBrk="1" hangingPunct="1">
              <a:spcBef>
                <a:spcPct val="0"/>
              </a:spcBef>
              <a:buFontTx/>
              <a:buNone/>
            </a:pPr>
            <a:r>
              <a:rPr lang="en-US" altLang="en-US" sz="1200" i="1">
                <a:solidFill>
                  <a:srgbClr val="000000"/>
                </a:solidFill>
                <a:latin typeface="Arial" panose="020B0604020202020204" pitchFamily="34" charset="0"/>
              </a:rPr>
              <a:t>- O&amp;M </a:t>
            </a:r>
          </a:p>
        </p:txBody>
      </p:sp>
      <p:sp>
        <p:nvSpPr>
          <p:cNvPr id="17" name="Left Brace 16">
            <a:extLst>
              <a:ext uri="{FF2B5EF4-FFF2-40B4-BE49-F238E27FC236}">
                <a16:creationId xmlns:a16="http://schemas.microsoft.com/office/drawing/2014/main" id="{8A7C7296-C6F7-45A9-870F-140E6C7DB2F9}"/>
              </a:ext>
            </a:extLst>
          </p:cNvPr>
          <p:cNvSpPr/>
          <p:nvPr/>
        </p:nvSpPr>
        <p:spPr>
          <a:xfrm rot="16200000">
            <a:off x="8342312" y="1638300"/>
            <a:ext cx="457200" cy="26670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C722771-34AD-411B-8C8B-BFD191100FDA}"/>
              </a:ext>
            </a:extLst>
          </p:cNvPr>
          <p:cNvSpPr>
            <a:spLocks noGrp="1"/>
          </p:cNvSpPr>
          <p:nvPr>
            <p:ph type="title"/>
          </p:nvPr>
        </p:nvSpPr>
        <p:spPr>
          <a:xfrm>
            <a:off x="1979612" y="274638"/>
            <a:ext cx="8229600" cy="792162"/>
          </a:xfrm>
        </p:spPr>
        <p:txBody>
          <a:bodyPr/>
          <a:lstStyle/>
          <a:p>
            <a:r>
              <a:rPr lang="en-US" altLang="en-US" sz="2800"/>
              <a:t>Agenda</a:t>
            </a:r>
          </a:p>
        </p:txBody>
      </p:sp>
      <p:sp>
        <p:nvSpPr>
          <p:cNvPr id="19459" name="Content Placeholder 2">
            <a:extLst>
              <a:ext uri="{FF2B5EF4-FFF2-40B4-BE49-F238E27FC236}">
                <a16:creationId xmlns:a16="http://schemas.microsoft.com/office/drawing/2014/main" id="{1AE31E85-D139-488E-966A-2DCD4434C470}"/>
              </a:ext>
            </a:extLst>
          </p:cNvPr>
          <p:cNvSpPr>
            <a:spLocks noGrp="1"/>
          </p:cNvSpPr>
          <p:nvPr>
            <p:ph idx="1"/>
          </p:nvPr>
        </p:nvSpPr>
        <p:spPr>
          <a:xfrm>
            <a:off x="2338841" y="870865"/>
            <a:ext cx="7848600" cy="4525963"/>
          </a:xfrm>
        </p:spPr>
        <p:txBody>
          <a:bodyPr/>
          <a:lstStyle/>
          <a:p>
            <a:r>
              <a:rPr lang="en-US" altLang="en-US" sz="2000" dirty="0"/>
              <a:t>Introduction to SEED Fund Team</a:t>
            </a:r>
          </a:p>
          <a:p>
            <a:r>
              <a:rPr lang="en-US" altLang="en-US" sz="2000" dirty="0"/>
              <a:t>SEED Fund Project Overview and Status Update</a:t>
            </a:r>
          </a:p>
          <a:p>
            <a:r>
              <a:rPr lang="en-US" altLang="en-US" sz="2000" dirty="0"/>
              <a:t>Solar Value Proposition</a:t>
            </a:r>
          </a:p>
          <a:p>
            <a:pPr lvl="1"/>
            <a:r>
              <a:rPr lang="en-US" altLang="en-US" sz="1800" dirty="0"/>
              <a:t>Long-Life Asset</a:t>
            </a:r>
          </a:p>
          <a:p>
            <a:pPr lvl="1"/>
            <a:r>
              <a:rPr lang="en-US" altLang="en-US" sz="1800" dirty="0"/>
              <a:t>Offset of Electrical Costs</a:t>
            </a:r>
          </a:p>
          <a:p>
            <a:pPr lvl="1"/>
            <a:r>
              <a:rPr lang="en-US" altLang="en-US" sz="1800" dirty="0"/>
              <a:t>Financial Incentives and Programs</a:t>
            </a:r>
          </a:p>
          <a:p>
            <a:pPr lvl="1"/>
            <a:r>
              <a:rPr lang="en-US" altLang="en-US" sz="1800" dirty="0"/>
              <a:t>Alternative Energy Valuations</a:t>
            </a:r>
          </a:p>
          <a:p>
            <a:r>
              <a:rPr lang="en-US" altLang="en-US" sz="2000" dirty="0"/>
              <a:t>Financing Options &amp; Evaluation Process</a:t>
            </a:r>
          </a:p>
          <a:p>
            <a:pPr lvl="1"/>
            <a:r>
              <a:rPr lang="en-US" altLang="en-US" sz="1800" dirty="0"/>
              <a:t>Direct Purchase</a:t>
            </a:r>
          </a:p>
          <a:p>
            <a:pPr lvl="1"/>
            <a:r>
              <a:rPr lang="en-US" altLang="en-US" sz="1800" dirty="0"/>
              <a:t>Power Purchase Agreement</a:t>
            </a:r>
          </a:p>
          <a:p>
            <a:pPr lvl="1"/>
            <a:r>
              <a:rPr lang="en-US" altLang="en-US" sz="1800" dirty="0"/>
              <a:t>Equipment Lease</a:t>
            </a:r>
            <a:endParaRPr lang="en-US" altLang="en-US" dirty="0"/>
          </a:p>
          <a:p>
            <a:r>
              <a:rPr lang="en-US" altLang="en-US" sz="2000" dirty="0"/>
              <a:t>Next Steps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1BBD771-D1B9-4454-93C8-F7B2D76D0661}"/>
              </a:ext>
            </a:extLst>
          </p:cNvPr>
          <p:cNvSpPr>
            <a:spLocks noGrp="1"/>
          </p:cNvSpPr>
          <p:nvPr>
            <p:ph type="title"/>
          </p:nvPr>
        </p:nvSpPr>
        <p:spPr>
          <a:xfrm>
            <a:off x="477384" y="76201"/>
            <a:ext cx="9144000" cy="838200"/>
          </a:xfrm>
        </p:spPr>
        <p:txBody>
          <a:bodyPr/>
          <a:lstStyle/>
          <a:p>
            <a:r>
              <a:rPr lang="en-US" altLang="en-US" sz="2800" dirty="0"/>
              <a:t>Power Purchase Agreement</a:t>
            </a:r>
          </a:p>
        </p:txBody>
      </p:sp>
      <p:sp>
        <p:nvSpPr>
          <p:cNvPr id="36867" name="Content Placeholder 2">
            <a:extLst>
              <a:ext uri="{FF2B5EF4-FFF2-40B4-BE49-F238E27FC236}">
                <a16:creationId xmlns:a16="http://schemas.microsoft.com/office/drawing/2014/main" id="{792D83CE-4A0F-475B-B719-417EB105DA80}"/>
              </a:ext>
            </a:extLst>
          </p:cNvPr>
          <p:cNvSpPr>
            <a:spLocks noGrp="1"/>
          </p:cNvSpPr>
          <p:nvPr>
            <p:ph idx="1"/>
          </p:nvPr>
        </p:nvSpPr>
        <p:spPr>
          <a:xfrm>
            <a:off x="934584" y="589077"/>
            <a:ext cx="9341530" cy="4525963"/>
          </a:xfrm>
        </p:spPr>
        <p:txBody>
          <a:bodyPr/>
          <a:lstStyle/>
          <a:p>
            <a:pPr>
              <a:buFont typeface="Courier New" panose="02070309020205020404" pitchFamily="49" charset="0"/>
              <a:buChar char="o"/>
            </a:pPr>
            <a:r>
              <a:rPr lang="en-US" altLang="en-US" sz="1800" b="1" dirty="0"/>
              <a:t>Ownership</a:t>
            </a:r>
          </a:p>
          <a:p>
            <a:pPr lvl="1">
              <a:buFont typeface="Arial" panose="020B0604020202020204" pitchFamily="34" charset="0"/>
              <a:buChar char="•"/>
            </a:pPr>
            <a:r>
              <a:rPr lang="en-US" altLang="en-US" sz="1600" dirty="0"/>
              <a:t>PPA, LLC owns, operates, and maintains the system</a:t>
            </a:r>
          </a:p>
          <a:p>
            <a:pPr lvl="1">
              <a:buFont typeface="Arial" panose="020B0604020202020204" pitchFamily="34" charset="0"/>
              <a:buChar char="•"/>
            </a:pPr>
            <a:r>
              <a:rPr lang="en-US" altLang="en-US" sz="1600" dirty="0"/>
              <a:t>PPA receives all federal, state and local incentives, rebates (typically) and tax benefits</a:t>
            </a:r>
          </a:p>
          <a:p>
            <a:pPr lvl="1">
              <a:buFont typeface="Arial" panose="020B0604020202020204" pitchFamily="34" charset="0"/>
              <a:buChar char="•"/>
            </a:pPr>
            <a:r>
              <a:rPr lang="en-US" altLang="en-US" sz="1600" dirty="0"/>
              <a:t>System output is the responsibility of PPA, but Customer must buy ALL power produced </a:t>
            </a:r>
          </a:p>
          <a:p>
            <a:pPr>
              <a:buFont typeface="Courier New" panose="02070309020205020404" pitchFamily="49" charset="0"/>
              <a:buChar char="o"/>
            </a:pPr>
            <a:r>
              <a:rPr lang="en-US" altLang="en-US" sz="1800" b="1" dirty="0"/>
              <a:t>Capital Costs</a:t>
            </a:r>
          </a:p>
          <a:p>
            <a:pPr lvl="1">
              <a:buFont typeface="Arial" panose="020B0604020202020204" pitchFamily="34" charset="0"/>
              <a:buChar char="•"/>
            </a:pPr>
            <a:r>
              <a:rPr lang="en-US" altLang="en-US" sz="1600" dirty="0"/>
              <a:t>No up-front capital costs for buyer</a:t>
            </a:r>
          </a:p>
          <a:p>
            <a:pPr lvl="1">
              <a:buFont typeface="Arial" panose="020B0604020202020204" pitchFamily="34" charset="0"/>
              <a:buChar char="•"/>
            </a:pPr>
            <a:r>
              <a:rPr lang="en-US" altLang="en-US" sz="1600" dirty="0"/>
              <a:t>Legal services can be expensive</a:t>
            </a:r>
          </a:p>
          <a:p>
            <a:pPr>
              <a:buFont typeface="Courier New" panose="02070309020205020404" pitchFamily="49" charset="0"/>
              <a:buChar char="o"/>
            </a:pPr>
            <a:r>
              <a:rPr lang="en-US" altLang="en-US" sz="1800" b="1" dirty="0"/>
              <a:t>Financial Benefits</a:t>
            </a:r>
          </a:p>
          <a:p>
            <a:pPr lvl="1">
              <a:buFont typeface="Arial" panose="020B0604020202020204" pitchFamily="34" charset="0"/>
              <a:buChar char="•"/>
            </a:pPr>
            <a:r>
              <a:rPr lang="en-US" altLang="en-US" sz="1600" dirty="0"/>
              <a:t>Fixed price per kWh with known annual escalation (0% to 4%) over 20 years</a:t>
            </a:r>
          </a:p>
          <a:p>
            <a:pPr lvl="1">
              <a:buFont typeface="Arial" panose="020B0604020202020204" pitchFamily="34" charset="0"/>
              <a:buChar char="•"/>
            </a:pPr>
            <a:r>
              <a:rPr lang="en-US" altLang="en-US" sz="1600" dirty="0"/>
              <a:t>Savings are generally very low in the early years but increase over time</a:t>
            </a:r>
          </a:p>
          <a:p>
            <a:pPr lvl="1">
              <a:buFont typeface="Arial" panose="020B0604020202020204" pitchFamily="34" charset="0"/>
              <a:buChar char="•"/>
            </a:pPr>
            <a:r>
              <a:rPr lang="en-US" altLang="en-US" sz="1600" dirty="0"/>
              <a:t>PPA or Customer owns Solar Renewable Energy Credits (SREC), based on contract</a:t>
            </a:r>
          </a:p>
          <a:p>
            <a:pPr lvl="1">
              <a:buFont typeface="Arial" panose="020B0604020202020204" pitchFamily="34" charset="0"/>
              <a:buChar char="•"/>
            </a:pPr>
            <a:r>
              <a:rPr lang="en-US" altLang="en-US" sz="1600" dirty="0"/>
              <a:t>System sizing must be carefully evaluated and Performance Guarantees should be included</a:t>
            </a:r>
          </a:p>
          <a:p>
            <a:pPr lvl="1">
              <a:buFont typeface="Arial" panose="020B0604020202020204" pitchFamily="34" charset="0"/>
              <a:buChar char="•"/>
            </a:pPr>
            <a:r>
              <a:rPr lang="en-US" altLang="en-US" sz="1600" dirty="0"/>
              <a:t>Payback periods can be quite short because there is are no initial capital costs</a:t>
            </a:r>
          </a:p>
          <a:p>
            <a:pPr lvl="1">
              <a:buFont typeface="Arial" panose="020B0604020202020204" pitchFamily="34" charset="0"/>
              <a:buChar char="•"/>
            </a:pPr>
            <a:r>
              <a:rPr lang="en-US" altLang="en-US" sz="1600" dirty="0"/>
              <a:t>Customer can purchase the system at the end of the PPA term for FMV</a:t>
            </a:r>
          </a:p>
          <a:p>
            <a:pPr lvl="1"/>
            <a:endParaRPr lang="en-US" altLang="en-US" sz="1600" dirty="0"/>
          </a:p>
        </p:txBody>
      </p:sp>
      <p:sp>
        <p:nvSpPr>
          <p:cNvPr id="36868" name="Slide Number Placeholder 5">
            <a:extLst>
              <a:ext uri="{FF2B5EF4-FFF2-40B4-BE49-F238E27FC236}">
                <a16:creationId xmlns:a16="http://schemas.microsoft.com/office/drawing/2014/main" id="{BE15BEFD-5C74-483A-836E-1E02A902663F}"/>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51036705-C40C-4F15-8CA8-DA9A4B4B0FED}" type="slidenum">
              <a:rPr lang="en-US" altLang="en-US" sz="1200">
                <a:solidFill>
                  <a:srgbClr val="898989"/>
                </a:solidFill>
                <a:latin typeface="Arial" panose="020B0604020202020204" pitchFamily="34" charset="0"/>
              </a:rPr>
              <a:pPr algn="r" eaLnBrk="1" hangingPunct="1">
                <a:spcBef>
                  <a:spcPct val="0"/>
                </a:spcBef>
                <a:buFontTx/>
                <a:buNone/>
              </a:pPr>
              <a:t>20</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A1B731D-260F-4AF5-ACFA-317611AC5809}"/>
              </a:ext>
            </a:extLst>
          </p:cNvPr>
          <p:cNvSpPr>
            <a:spLocks noGrp="1"/>
          </p:cNvSpPr>
          <p:nvPr>
            <p:ph type="title"/>
          </p:nvPr>
        </p:nvSpPr>
        <p:spPr>
          <a:xfrm>
            <a:off x="543162" y="533399"/>
            <a:ext cx="9143538" cy="685800"/>
          </a:xfrm>
        </p:spPr>
        <p:txBody>
          <a:bodyPr/>
          <a:lstStyle/>
          <a:p>
            <a:r>
              <a:rPr lang="en-US" altLang="en-US" sz="2800" dirty="0"/>
              <a:t>Solar PPA Cash Flow Example*</a:t>
            </a:r>
          </a:p>
        </p:txBody>
      </p:sp>
      <p:sp>
        <p:nvSpPr>
          <p:cNvPr id="37891" name="Slide Number Placeholder 5">
            <a:extLst>
              <a:ext uri="{FF2B5EF4-FFF2-40B4-BE49-F238E27FC236}">
                <a16:creationId xmlns:a16="http://schemas.microsoft.com/office/drawing/2014/main" id="{B56578CB-7ABD-4CBF-9BF9-73B62ABDD06C}"/>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D1647CE1-66D6-4E70-B3A4-6920CF27914A}" type="slidenum">
              <a:rPr lang="en-US" altLang="en-US" sz="1200">
                <a:solidFill>
                  <a:srgbClr val="898989"/>
                </a:solidFill>
                <a:latin typeface="Arial" panose="020B0604020202020204" pitchFamily="34" charset="0"/>
              </a:rPr>
              <a:pPr algn="r" eaLnBrk="1" hangingPunct="1">
                <a:spcBef>
                  <a:spcPct val="0"/>
                </a:spcBef>
                <a:buFontTx/>
                <a:buNone/>
              </a:pPr>
              <a:t>21</a:t>
            </a:fld>
            <a:endParaRPr lang="en-US" altLang="en-US" sz="1200">
              <a:solidFill>
                <a:srgbClr val="898989"/>
              </a:solidFill>
              <a:latin typeface="Arial" panose="020B0604020202020204" pitchFamily="34" charset="0"/>
            </a:endParaRPr>
          </a:p>
        </p:txBody>
      </p:sp>
      <p:sp>
        <p:nvSpPr>
          <p:cNvPr id="12" name="Left Brace 11">
            <a:extLst>
              <a:ext uri="{FF2B5EF4-FFF2-40B4-BE49-F238E27FC236}">
                <a16:creationId xmlns:a16="http://schemas.microsoft.com/office/drawing/2014/main" id="{43747D9B-0C64-4A3D-8605-D84BEE26EB4C}"/>
              </a:ext>
            </a:extLst>
          </p:cNvPr>
          <p:cNvSpPr/>
          <p:nvPr/>
        </p:nvSpPr>
        <p:spPr>
          <a:xfrm rot="16200000">
            <a:off x="6246812" y="1981200"/>
            <a:ext cx="457200" cy="60960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
        <p:nvSpPr>
          <p:cNvPr id="37893" name="TextBox 12">
            <a:extLst>
              <a:ext uri="{FF2B5EF4-FFF2-40B4-BE49-F238E27FC236}">
                <a16:creationId xmlns:a16="http://schemas.microsoft.com/office/drawing/2014/main" id="{E2F2194C-AB99-49E9-97FC-73AEDDCB1ED4}"/>
              </a:ext>
            </a:extLst>
          </p:cNvPr>
          <p:cNvSpPr txBox="1">
            <a:spLocks noChangeArrowheads="1"/>
          </p:cNvSpPr>
          <p:nvPr/>
        </p:nvSpPr>
        <p:spPr bwMode="auto">
          <a:xfrm>
            <a:off x="5865812" y="53340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a:t>
            </a:r>
          </a:p>
          <a:p>
            <a:pPr algn="ctr" eaLnBrk="1" hangingPunct="1">
              <a:spcBef>
                <a:spcPct val="0"/>
              </a:spcBef>
              <a:buFontTx/>
              <a:buNone/>
            </a:pPr>
            <a:r>
              <a:rPr lang="en-US" altLang="en-US" sz="1200" i="1">
                <a:solidFill>
                  <a:srgbClr val="000000"/>
                </a:solidFill>
                <a:latin typeface="Arial" panose="020B0604020202020204" pitchFamily="34" charset="0"/>
              </a:rPr>
              <a:t>- PPA Costs </a:t>
            </a:r>
          </a:p>
        </p:txBody>
      </p:sp>
      <p:pic>
        <p:nvPicPr>
          <p:cNvPr id="37894" name="Picture 14">
            <a:extLst>
              <a:ext uri="{FF2B5EF4-FFF2-40B4-BE49-F238E27FC236}">
                <a16:creationId xmlns:a16="http://schemas.microsoft.com/office/drawing/2014/main" id="{39264BD7-643F-44A3-A6BE-394C4310D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1295400"/>
            <a:ext cx="779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Box 17">
            <a:extLst>
              <a:ext uri="{FF2B5EF4-FFF2-40B4-BE49-F238E27FC236}">
                <a16:creationId xmlns:a16="http://schemas.microsoft.com/office/drawing/2014/main" id="{BB6EC45C-EDC6-402E-9586-A3C0F790921A}"/>
              </a:ext>
            </a:extLst>
          </p:cNvPr>
          <p:cNvSpPr txBox="1">
            <a:spLocks noChangeArrowheads="1"/>
          </p:cNvSpPr>
          <p:nvPr/>
        </p:nvSpPr>
        <p:spPr bwMode="auto">
          <a:xfrm>
            <a:off x="3351212" y="62436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 </a:t>
            </a:r>
            <a:r>
              <a:rPr lang="en-US" altLang="en-US" sz="900" i="1">
                <a:solidFill>
                  <a:srgbClr val="000000"/>
                </a:solidFill>
                <a:latin typeface="Arial" panose="020B0604020202020204" pitchFamily="34" charset="0"/>
              </a:rPr>
              <a:t>Not an actual project site, but representative of the potential cash flows from a solar lease. All costs, benefits, terms, conditions, and cash flows may vary</a:t>
            </a:r>
            <a:r>
              <a:rPr lang="en-US" altLang="en-US" sz="1200" i="1">
                <a:solidFill>
                  <a:srgbClr val="000000"/>
                </a:solidFill>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BA784AA-F4A8-4A4E-AE5A-85C511CC9CC9}"/>
              </a:ext>
            </a:extLst>
          </p:cNvPr>
          <p:cNvSpPr>
            <a:spLocks noGrp="1"/>
          </p:cNvSpPr>
          <p:nvPr>
            <p:ph type="title"/>
          </p:nvPr>
        </p:nvSpPr>
        <p:spPr>
          <a:xfrm>
            <a:off x="677409" y="296864"/>
            <a:ext cx="8791575" cy="661079"/>
          </a:xfrm>
        </p:spPr>
        <p:txBody>
          <a:bodyPr/>
          <a:lstStyle/>
          <a:p>
            <a:r>
              <a:rPr lang="en-US" altLang="en-US" sz="2800" dirty="0"/>
              <a:t>Equipment Lease</a:t>
            </a:r>
          </a:p>
        </p:txBody>
      </p:sp>
      <p:sp>
        <p:nvSpPr>
          <p:cNvPr id="38915" name="Content Placeholder 2">
            <a:extLst>
              <a:ext uri="{FF2B5EF4-FFF2-40B4-BE49-F238E27FC236}">
                <a16:creationId xmlns:a16="http://schemas.microsoft.com/office/drawing/2014/main" id="{C41A02C8-D855-41FF-B66B-CBD506E6B92D}"/>
              </a:ext>
            </a:extLst>
          </p:cNvPr>
          <p:cNvSpPr>
            <a:spLocks noGrp="1"/>
          </p:cNvSpPr>
          <p:nvPr>
            <p:ph idx="1"/>
          </p:nvPr>
        </p:nvSpPr>
        <p:spPr>
          <a:xfrm>
            <a:off x="958395" y="957943"/>
            <a:ext cx="9208861" cy="4525963"/>
          </a:xfrm>
        </p:spPr>
        <p:txBody>
          <a:bodyPr/>
          <a:lstStyle/>
          <a:p>
            <a:pPr>
              <a:buFont typeface="Courier New" panose="02070309020205020404" pitchFamily="49" charset="0"/>
              <a:buChar char="o"/>
            </a:pPr>
            <a:r>
              <a:rPr lang="en-US" altLang="en-US" sz="1800" b="1" dirty="0"/>
              <a:t>Ownership</a:t>
            </a:r>
          </a:p>
          <a:p>
            <a:pPr lvl="1">
              <a:buFont typeface="Arial" panose="020B0604020202020204" pitchFamily="34" charset="0"/>
              <a:buChar char="•"/>
            </a:pPr>
            <a:r>
              <a:rPr lang="en-US" altLang="en-US" sz="1600" dirty="0"/>
              <a:t>Leasing company (bank) owns the system</a:t>
            </a:r>
          </a:p>
          <a:p>
            <a:pPr lvl="1">
              <a:buFont typeface="Arial" panose="020B0604020202020204" pitchFamily="34" charset="0"/>
              <a:buChar char="•"/>
            </a:pPr>
            <a:r>
              <a:rPr lang="en-US" altLang="en-US" sz="1600" dirty="0"/>
              <a:t>Fixed monthly payments for 7-15 years (can be sculpted) </a:t>
            </a:r>
          </a:p>
          <a:p>
            <a:pPr lvl="1">
              <a:buFont typeface="Arial" panose="020B0604020202020204" pitchFamily="34" charset="0"/>
              <a:buChar char="•"/>
            </a:pPr>
            <a:r>
              <a:rPr lang="en-US" altLang="en-US" sz="1600" dirty="0"/>
              <a:t>Leasing company takes available federal tax benefits, or uses tax-exempt lease structure</a:t>
            </a:r>
          </a:p>
          <a:p>
            <a:pPr lvl="1">
              <a:buFont typeface="Arial" panose="020B0604020202020204" pitchFamily="34" charset="0"/>
              <a:buChar char="•"/>
            </a:pPr>
            <a:r>
              <a:rPr lang="en-US" altLang="en-US" sz="1600" dirty="0"/>
              <a:t>Customer has full responsibility for performance</a:t>
            </a:r>
          </a:p>
          <a:p>
            <a:pPr lvl="1">
              <a:buFont typeface="Arial" panose="020B0604020202020204" pitchFamily="34" charset="0"/>
              <a:buChar char="•"/>
            </a:pPr>
            <a:r>
              <a:rPr lang="en-US" altLang="en-US" sz="1600" dirty="0"/>
              <a:t>Maintenance contracts and performance guarantees can be included</a:t>
            </a:r>
          </a:p>
          <a:p>
            <a:pPr>
              <a:buFont typeface="Courier New" panose="02070309020205020404" pitchFamily="49" charset="0"/>
              <a:buChar char="o"/>
            </a:pPr>
            <a:r>
              <a:rPr lang="en-US" altLang="en-US" sz="1800" b="1" dirty="0"/>
              <a:t>Capital Costs</a:t>
            </a:r>
          </a:p>
          <a:p>
            <a:pPr lvl="1">
              <a:buFont typeface="Arial" panose="020B0604020202020204" pitchFamily="34" charset="0"/>
              <a:buChar char="•"/>
            </a:pPr>
            <a:r>
              <a:rPr lang="en-US" altLang="en-US" sz="1600" dirty="0"/>
              <a:t>Usually no up-front capital costs </a:t>
            </a:r>
          </a:p>
          <a:p>
            <a:pPr lvl="1">
              <a:buFont typeface="Arial" panose="020B0604020202020204" pitchFamily="34" charset="0"/>
              <a:buChar char="•"/>
            </a:pPr>
            <a:r>
              <a:rPr lang="en-US" altLang="en-US" sz="1600" dirty="0"/>
              <a:t>May be some transaction costs</a:t>
            </a:r>
          </a:p>
          <a:p>
            <a:pPr>
              <a:buFont typeface="Courier New" panose="02070309020205020404" pitchFamily="49" charset="0"/>
              <a:buChar char="o"/>
            </a:pPr>
            <a:r>
              <a:rPr lang="en-US" altLang="en-US" sz="1800" b="1" dirty="0"/>
              <a:t>Financial Benefits</a:t>
            </a:r>
          </a:p>
          <a:p>
            <a:pPr lvl="1">
              <a:buFont typeface="Arial" panose="020B0604020202020204" pitchFamily="34" charset="0"/>
              <a:buChar char="•"/>
            </a:pPr>
            <a:r>
              <a:rPr lang="en-US" altLang="en-US" sz="1600" dirty="0"/>
              <a:t>Lease term savings generally minimal, but then as high as purchase after lease term</a:t>
            </a:r>
          </a:p>
          <a:p>
            <a:pPr lvl="1">
              <a:buFont typeface="Arial" panose="020B0604020202020204" pitchFamily="34" charset="0"/>
              <a:buChar char="•"/>
            </a:pPr>
            <a:r>
              <a:rPr lang="en-US" altLang="en-US" sz="1600" dirty="0"/>
              <a:t>End of lease buy-out for FMV or 10-20% of initial value</a:t>
            </a:r>
          </a:p>
          <a:p>
            <a:pPr lvl="1">
              <a:buFont typeface="Arial" panose="020B0604020202020204" pitchFamily="34" charset="0"/>
              <a:buChar char="•"/>
            </a:pPr>
            <a:r>
              <a:rPr lang="en-US" altLang="en-US" sz="1600" dirty="0"/>
              <a:t>Customer generally retains Solar Renewable Energy Credits (SREC)</a:t>
            </a:r>
          </a:p>
          <a:p>
            <a:pPr lvl="1">
              <a:buFont typeface="Arial" panose="020B0604020202020204" pitchFamily="34" charset="0"/>
              <a:buChar char="•"/>
            </a:pPr>
            <a:r>
              <a:rPr lang="en-US" altLang="en-US" sz="1600" dirty="0"/>
              <a:t>Customer generally receives state and local incentives and rebates</a:t>
            </a:r>
          </a:p>
          <a:p>
            <a:pPr>
              <a:buFont typeface="Courier New" panose="02070309020205020404" pitchFamily="49" charset="0"/>
              <a:buChar char="o"/>
            </a:pPr>
            <a:r>
              <a:rPr lang="en-US" altLang="en-US" sz="1800" b="1" dirty="0"/>
              <a:t>Variation: Some PPAs can be structured like leases</a:t>
            </a:r>
          </a:p>
        </p:txBody>
      </p:sp>
      <p:sp>
        <p:nvSpPr>
          <p:cNvPr id="38916" name="Slide Number Placeholder 5">
            <a:extLst>
              <a:ext uri="{FF2B5EF4-FFF2-40B4-BE49-F238E27FC236}">
                <a16:creationId xmlns:a16="http://schemas.microsoft.com/office/drawing/2014/main" id="{85336254-C888-459D-B4CC-0344A396A8FB}"/>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CEC66366-7BAE-4E4F-ACA9-A1AA45BE5A98}" type="slidenum">
              <a:rPr lang="en-US" altLang="en-US" sz="1200">
                <a:solidFill>
                  <a:srgbClr val="898989"/>
                </a:solidFill>
                <a:latin typeface="Arial" panose="020B0604020202020204" pitchFamily="34" charset="0"/>
              </a:rPr>
              <a:pPr algn="r" eaLnBrk="1" hangingPunct="1">
                <a:spcBef>
                  <a:spcPct val="0"/>
                </a:spcBef>
                <a:buFontTx/>
                <a:buNone/>
              </a:pPr>
              <a:t>22</a:t>
            </a:fld>
            <a:endParaRPr lang="en-US" altLang="en-US" sz="1200">
              <a:solidFill>
                <a:srgbClr val="898989"/>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1DFB727-AFD2-4C7A-990C-94040FF2B464}"/>
              </a:ext>
            </a:extLst>
          </p:cNvPr>
          <p:cNvSpPr>
            <a:spLocks noGrp="1"/>
          </p:cNvSpPr>
          <p:nvPr>
            <p:ph type="title"/>
          </p:nvPr>
        </p:nvSpPr>
        <p:spPr>
          <a:xfrm>
            <a:off x="1326469" y="454931"/>
            <a:ext cx="8229600" cy="679448"/>
          </a:xfrm>
        </p:spPr>
        <p:txBody>
          <a:bodyPr/>
          <a:lstStyle/>
          <a:p>
            <a:r>
              <a:rPr lang="en-US" altLang="en-US" sz="2800" dirty="0"/>
              <a:t>Solar Equipment Lease Cash Flow Example*</a:t>
            </a:r>
          </a:p>
        </p:txBody>
      </p:sp>
      <p:pic>
        <p:nvPicPr>
          <p:cNvPr id="39939" name="Picture 5">
            <a:extLst>
              <a:ext uri="{FF2B5EF4-FFF2-40B4-BE49-F238E27FC236}">
                <a16:creationId xmlns:a16="http://schemas.microsoft.com/office/drawing/2014/main" id="{5CACE1C4-AE65-4CF0-AFCE-BCB9BF0F5B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1371600"/>
            <a:ext cx="7823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Brace 7">
            <a:extLst>
              <a:ext uri="{FF2B5EF4-FFF2-40B4-BE49-F238E27FC236}">
                <a16:creationId xmlns:a16="http://schemas.microsoft.com/office/drawing/2014/main" id="{273714CA-D25E-465E-B5DE-06FF2D24A194}"/>
              </a:ext>
            </a:extLst>
          </p:cNvPr>
          <p:cNvSpPr/>
          <p:nvPr/>
        </p:nvSpPr>
        <p:spPr>
          <a:xfrm rot="16200000">
            <a:off x="3846512" y="4457700"/>
            <a:ext cx="457200" cy="11430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
        <p:nvSpPr>
          <p:cNvPr id="9" name="Left Brace 8">
            <a:extLst>
              <a:ext uri="{FF2B5EF4-FFF2-40B4-BE49-F238E27FC236}">
                <a16:creationId xmlns:a16="http://schemas.microsoft.com/office/drawing/2014/main" id="{16229C74-D518-48C7-B1D5-4B6ABD515E7D}"/>
              </a:ext>
            </a:extLst>
          </p:cNvPr>
          <p:cNvSpPr/>
          <p:nvPr/>
        </p:nvSpPr>
        <p:spPr>
          <a:xfrm rot="16200000">
            <a:off x="5599112" y="3924300"/>
            <a:ext cx="457200" cy="22098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sp>
        <p:nvSpPr>
          <p:cNvPr id="10" name="Left Brace 9">
            <a:extLst>
              <a:ext uri="{FF2B5EF4-FFF2-40B4-BE49-F238E27FC236}">
                <a16:creationId xmlns:a16="http://schemas.microsoft.com/office/drawing/2014/main" id="{052A3FF1-58BE-4481-996A-54C916E69FAE}"/>
              </a:ext>
            </a:extLst>
          </p:cNvPr>
          <p:cNvSpPr/>
          <p:nvPr/>
        </p:nvSpPr>
        <p:spPr>
          <a:xfrm rot="16200000">
            <a:off x="8342312" y="3771900"/>
            <a:ext cx="457200" cy="2514600"/>
          </a:xfrm>
          <a:prstGeom prst="leftBrace">
            <a:avLst>
              <a:gd name="adj1" fmla="val 52550"/>
              <a:gd name="adj2" fmla="val 51792"/>
            </a:avLst>
          </a:prstGeom>
          <a:effectLst/>
        </p:spPr>
        <p:style>
          <a:lnRef idx="2">
            <a:schemeClr val="accent2"/>
          </a:lnRef>
          <a:fillRef idx="0">
            <a:schemeClr val="accent2"/>
          </a:fillRef>
          <a:effectRef idx="1">
            <a:schemeClr val="accent2"/>
          </a:effectRef>
          <a:fontRef idx="minor">
            <a:schemeClr val="tx1"/>
          </a:fontRef>
        </p:style>
        <p:txBody>
          <a:bodyPr anchor="ctr"/>
          <a:lstStyle/>
          <a:p>
            <a:pPr algn="ctr" eaLnBrk="1" hangingPunct="1">
              <a:defRPr/>
            </a:pPr>
            <a:endParaRPr lang="en-US"/>
          </a:p>
        </p:txBody>
      </p:sp>
      <p:cxnSp>
        <p:nvCxnSpPr>
          <p:cNvPr id="12" name="Straight Arrow Connector 11">
            <a:extLst>
              <a:ext uri="{FF2B5EF4-FFF2-40B4-BE49-F238E27FC236}">
                <a16:creationId xmlns:a16="http://schemas.microsoft.com/office/drawing/2014/main" id="{17F9BFD4-88B2-4D25-8B2A-FD2853B95572}"/>
              </a:ext>
            </a:extLst>
          </p:cNvPr>
          <p:cNvCxnSpPr/>
          <p:nvPr/>
        </p:nvCxnSpPr>
        <p:spPr>
          <a:xfrm flipV="1">
            <a:off x="7161212" y="4724400"/>
            <a:ext cx="0" cy="533400"/>
          </a:xfrm>
          <a:prstGeom prst="straightConnector1">
            <a:avLst/>
          </a:prstGeom>
          <a:ln>
            <a:tailEnd type="arrow"/>
          </a:ln>
          <a:effectLst/>
        </p:spPr>
        <p:style>
          <a:lnRef idx="2">
            <a:schemeClr val="accent2"/>
          </a:lnRef>
          <a:fillRef idx="0">
            <a:schemeClr val="accent2"/>
          </a:fillRef>
          <a:effectRef idx="1">
            <a:schemeClr val="accent2"/>
          </a:effectRef>
          <a:fontRef idx="minor">
            <a:schemeClr val="tx1"/>
          </a:fontRef>
        </p:style>
      </p:cxnSp>
      <p:sp>
        <p:nvSpPr>
          <p:cNvPr id="39944" name="TextBox 12">
            <a:extLst>
              <a:ext uri="{FF2B5EF4-FFF2-40B4-BE49-F238E27FC236}">
                <a16:creationId xmlns:a16="http://schemas.microsoft.com/office/drawing/2014/main" id="{8D5D976C-5C89-40FD-AB5D-480A7D7AE459}"/>
              </a:ext>
            </a:extLst>
          </p:cNvPr>
          <p:cNvSpPr txBox="1">
            <a:spLocks noChangeArrowheads="1"/>
          </p:cNvSpPr>
          <p:nvPr/>
        </p:nvSpPr>
        <p:spPr bwMode="auto">
          <a:xfrm>
            <a:off x="3351212" y="5257801"/>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a:t>
            </a:r>
          </a:p>
          <a:p>
            <a:pPr algn="ctr" eaLnBrk="1" hangingPunct="1">
              <a:spcBef>
                <a:spcPct val="0"/>
              </a:spcBef>
              <a:buFontTx/>
              <a:buNone/>
            </a:pPr>
            <a:r>
              <a:rPr lang="en-US" altLang="en-US" sz="1200" i="1">
                <a:solidFill>
                  <a:srgbClr val="000000"/>
                </a:solidFill>
                <a:latin typeface="Arial" panose="020B0604020202020204" pitchFamily="34" charset="0"/>
              </a:rPr>
              <a:t>+ CSI Rebates </a:t>
            </a:r>
          </a:p>
          <a:p>
            <a:pPr algn="ctr" eaLnBrk="1" hangingPunct="1">
              <a:spcBef>
                <a:spcPct val="0"/>
              </a:spcBef>
              <a:buFontTx/>
              <a:buNone/>
            </a:pPr>
            <a:r>
              <a:rPr lang="en-US" altLang="en-US" sz="1200" i="1">
                <a:solidFill>
                  <a:srgbClr val="000000"/>
                </a:solidFill>
                <a:latin typeface="Arial" panose="020B0604020202020204" pitchFamily="34" charset="0"/>
              </a:rPr>
              <a:t>– Lease Payments </a:t>
            </a:r>
          </a:p>
        </p:txBody>
      </p:sp>
      <p:sp>
        <p:nvSpPr>
          <p:cNvPr id="39945" name="TextBox 13">
            <a:extLst>
              <a:ext uri="{FF2B5EF4-FFF2-40B4-BE49-F238E27FC236}">
                <a16:creationId xmlns:a16="http://schemas.microsoft.com/office/drawing/2014/main" id="{5A3B7876-C774-45C6-84EC-F0CC5003FF9A}"/>
              </a:ext>
            </a:extLst>
          </p:cNvPr>
          <p:cNvSpPr txBox="1">
            <a:spLocks noChangeArrowheads="1"/>
          </p:cNvSpPr>
          <p:nvPr/>
        </p:nvSpPr>
        <p:spPr bwMode="auto">
          <a:xfrm>
            <a:off x="5103812" y="5257801"/>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 </a:t>
            </a:r>
          </a:p>
          <a:p>
            <a:pPr algn="ctr" eaLnBrk="1" hangingPunct="1">
              <a:spcBef>
                <a:spcPct val="0"/>
              </a:spcBef>
              <a:buFontTx/>
              <a:buNone/>
            </a:pPr>
            <a:r>
              <a:rPr lang="en-US" altLang="en-US" sz="1200" i="1">
                <a:solidFill>
                  <a:srgbClr val="000000"/>
                </a:solidFill>
                <a:latin typeface="Arial" panose="020B0604020202020204" pitchFamily="34" charset="0"/>
              </a:rPr>
              <a:t>– Lease Payments</a:t>
            </a:r>
          </a:p>
          <a:p>
            <a:pPr algn="ctr" eaLnBrk="1" hangingPunct="1">
              <a:spcBef>
                <a:spcPct val="0"/>
              </a:spcBef>
              <a:buFontTx/>
              <a:buNone/>
            </a:pPr>
            <a:r>
              <a:rPr lang="en-US" altLang="en-US" sz="1200" i="1">
                <a:solidFill>
                  <a:srgbClr val="000000"/>
                </a:solidFill>
                <a:latin typeface="Arial" panose="020B0604020202020204" pitchFamily="34" charset="0"/>
              </a:rPr>
              <a:t>- O&amp;M </a:t>
            </a:r>
          </a:p>
        </p:txBody>
      </p:sp>
      <p:sp>
        <p:nvSpPr>
          <p:cNvPr id="39946" name="TextBox 14">
            <a:extLst>
              <a:ext uri="{FF2B5EF4-FFF2-40B4-BE49-F238E27FC236}">
                <a16:creationId xmlns:a16="http://schemas.microsoft.com/office/drawing/2014/main" id="{3C7B493C-9563-433A-9C91-BEE55DBBA819}"/>
              </a:ext>
            </a:extLst>
          </p:cNvPr>
          <p:cNvSpPr txBox="1">
            <a:spLocks noChangeArrowheads="1"/>
          </p:cNvSpPr>
          <p:nvPr/>
        </p:nvSpPr>
        <p:spPr bwMode="auto">
          <a:xfrm>
            <a:off x="7847012" y="52578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Utility Savings </a:t>
            </a:r>
          </a:p>
          <a:p>
            <a:pPr algn="ctr" eaLnBrk="1" hangingPunct="1">
              <a:spcBef>
                <a:spcPct val="0"/>
              </a:spcBef>
              <a:buFontTx/>
              <a:buNone/>
            </a:pPr>
            <a:r>
              <a:rPr lang="en-US" altLang="en-US" sz="1200" i="1">
                <a:solidFill>
                  <a:srgbClr val="000000"/>
                </a:solidFill>
                <a:latin typeface="Arial" panose="020B0604020202020204" pitchFamily="34" charset="0"/>
              </a:rPr>
              <a:t>- O&amp;M</a:t>
            </a:r>
          </a:p>
        </p:txBody>
      </p:sp>
      <p:sp>
        <p:nvSpPr>
          <p:cNvPr id="39947" name="TextBox 15">
            <a:extLst>
              <a:ext uri="{FF2B5EF4-FFF2-40B4-BE49-F238E27FC236}">
                <a16:creationId xmlns:a16="http://schemas.microsoft.com/office/drawing/2014/main" id="{A13099A0-C583-4222-A8A7-E02AA2FFB0C5}"/>
              </a:ext>
            </a:extLst>
          </p:cNvPr>
          <p:cNvSpPr txBox="1">
            <a:spLocks noChangeArrowheads="1"/>
          </p:cNvSpPr>
          <p:nvPr/>
        </p:nvSpPr>
        <p:spPr bwMode="auto">
          <a:xfrm>
            <a:off x="6475412" y="5257801"/>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Inverter</a:t>
            </a:r>
          </a:p>
          <a:p>
            <a:pPr algn="ctr" eaLnBrk="1" hangingPunct="1">
              <a:spcBef>
                <a:spcPct val="0"/>
              </a:spcBef>
              <a:buFontTx/>
              <a:buNone/>
            </a:pPr>
            <a:r>
              <a:rPr lang="en-US" altLang="en-US" sz="1200" i="1">
                <a:solidFill>
                  <a:srgbClr val="000000"/>
                </a:solidFill>
                <a:latin typeface="Arial" panose="020B0604020202020204" pitchFamily="34" charset="0"/>
              </a:rPr>
              <a:t>Replacement</a:t>
            </a:r>
          </a:p>
        </p:txBody>
      </p:sp>
      <p:sp>
        <p:nvSpPr>
          <p:cNvPr id="39948" name="Slide Number Placeholder 5">
            <a:extLst>
              <a:ext uri="{FF2B5EF4-FFF2-40B4-BE49-F238E27FC236}">
                <a16:creationId xmlns:a16="http://schemas.microsoft.com/office/drawing/2014/main" id="{48421EFE-959D-4B6D-94CE-47805F2572D3}"/>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2481B107-0878-48AE-AB14-C775D80F2C62}" type="slidenum">
              <a:rPr lang="en-US" altLang="en-US" sz="1200">
                <a:solidFill>
                  <a:srgbClr val="898989"/>
                </a:solidFill>
                <a:latin typeface="Arial" panose="020B0604020202020204" pitchFamily="34" charset="0"/>
              </a:rPr>
              <a:pPr algn="r" eaLnBrk="1" hangingPunct="1">
                <a:spcBef>
                  <a:spcPct val="0"/>
                </a:spcBef>
                <a:buFontTx/>
                <a:buNone/>
              </a:pPr>
              <a:t>23</a:t>
            </a:fld>
            <a:endParaRPr lang="en-US" altLang="en-US" sz="1200">
              <a:solidFill>
                <a:srgbClr val="898989"/>
              </a:solidFill>
              <a:latin typeface="Arial" panose="020B0604020202020204" pitchFamily="34" charset="0"/>
            </a:endParaRPr>
          </a:p>
        </p:txBody>
      </p:sp>
      <p:sp>
        <p:nvSpPr>
          <p:cNvPr id="39949" name="TextBox 17">
            <a:extLst>
              <a:ext uri="{FF2B5EF4-FFF2-40B4-BE49-F238E27FC236}">
                <a16:creationId xmlns:a16="http://schemas.microsoft.com/office/drawing/2014/main" id="{52409623-70E2-4360-8B2D-6CA3020C547D}"/>
              </a:ext>
            </a:extLst>
          </p:cNvPr>
          <p:cNvSpPr txBox="1">
            <a:spLocks noChangeArrowheads="1"/>
          </p:cNvSpPr>
          <p:nvPr/>
        </p:nvSpPr>
        <p:spPr bwMode="auto">
          <a:xfrm>
            <a:off x="3351212" y="62436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i="1">
                <a:solidFill>
                  <a:srgbClr val="000000"/>
                </a:solidFill>
                <a:latin typeface="Arial" panose="020B0604020202020204" pitchFamily="34" charset="0"/>
              </a:rPr>
              <a:t>* </a:t>
            </a:r>
            <a:r>
              <a:rPr lang="en-US" altLang="en-US" sz="900" i="1">
                <a:solidFill>
                  <a:srgbClr val="000000"/>
                </a:solidFill>
                <a:latin typeface="Arial" panose="020B0604020202020204" pitchFamily="34" charset="0"/>
              </a:rPr>
              <a:t>Not an actual project site, but representative of the potential cash flows from a solar lease. All costs, benefits, terms, conditions, and cash flows may vary</a:t>
            </a:r>
            <a:r>
              <a:rPr lang="en-US" altLang="en-US" sz="1200" i="1">
                <a:solidFill>
                  <a:srgbClr val="000000"/>
                </a:solidFill>
                <a:latin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9719DFF-542B-44B3-AAAB-E89CEECEF20D}"/>
              </a:ext>
            </a:extLst>
          </p:cNvPr>
          <p:cNvSpPr>
            <a:spLocks noGrp="1"/>
          </p:cNvSpPr>
          <p:nvPr>
            <p:ph type="title"/>
          </p:nvPr>
        </p:nvSpPr>
        <p:spPr>
          <a:xfrm>
            <a:off x="428573" y="460288"/>
            <a:ext cx="8893411" cy="835113"/>
          </a:xfrm>
        </p:spPr>
        <p:txBody>
          <a:bodyPr/>
          <a:lstStyle/>
          <a:p>
            <a:r>
              <a:rPr lang="en-US" altLang="en-US" dirty="0"/>
              <a:t>Indicative Cash Flows Across Financing Options</a:t>
            </a:r>
          </a:p>
        </p:txBody>
      </p:sp>
      <p:sp>
        <p:nvSpPr>
          <p:cNvPr id="40963" name="Slide Number Placeholder 3">
            <a:extLst>
              <a:ext uri="{FF2B5EF4-FFF2-40B4-BE49-F238E27FC236}">
                <a16:creationId xmlns:a16="http://schemas.microsoft.com/office/drawing/2014/main" id="{0572598C-F642-40B9-8BA8-73A775D8ECD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F754D2E-7A17-42EA-9F55-0B9C3E06E0EB}" type="slidenum">
              <a:rPr lang="en-US" altLang="en-US" sz="1200">
                <a:solidFill>
                  <a:srgbClr val="898989"/>
                </a:solidFill>
                <a:ea typeface="SimSun" panose="02010600030101010101" pitchFamily="2" charset="-122"/>
              </a:rPr>
              <a:pPr>
                <a:spcBef>
                  <a:spcPct val="0"/>
                </a:spcBef>
                <a:buFontTx/>
                <a:buNone/>
              </a:pPr>
              <a:t>24</a:t>
            </a:fld>
            <a:endParaRPr lang="en-US" altLang="en-US" sz="1200">
              <a:solidFill>
                <a:srgbClr val="898989"/>
              </a:solidFill>
              <a:ea typeface="SimSun" panose="02010600030101010101" pitchFamily="2" charset="-122"/>
            </a:endParaRPr>
          </a:p>
        </p:txBody>
      </p:sp>
      <p:graphicFrame>
        <p:nvGraphicFramePr>
          <p:cNvPr id="11" name="Chart 10">
            <a:extLst>
              <a:ext uri="{FF2B5EF4-FFF2-40B4-BE49-F238E27FC236}">
                <a16:creationId xmlns:a16="http://schemas.microsoft.com/office/drawing/2014/main" id="{97B7841A-A518-4D5B-90DC-8A1D1DC437C9}"/>
              </a:ext>
            </a:extLst>
          </p:cNvPr>
          <p:cNvGraphicFramePr/>
          <p:nvPr/>
        </p:nvGraphicFramePr>
        <p:xfrm>
          <a:off x="2360612" y="1295401"/>
          <a:ext cx="7543800" cy="4495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C8FB189-E131-4B9A-863F-0B80D76F7651}"/>
              </a:ext>
            </a:extLst>
          </p:cNvPr>
          <p:cNvSpPr>
            <a:spLocks noGrp="1"/>
          </p:cNvSpPr>
          <p:nvPr>
            <p:ph type="title"/>
          </p:nvPr>
        </p:nvSpPr>
        <p:spPr>
          <a:xfrm>
            <a:off x="1092385" y="199055"/>
            <a:ext cx="8229600" cy="868362"/>
          </a:xfrm>
        </p:spPr>
        <p:txBody>
          <a:bodyPr/>
          <a:lstStyle/>
          <a:p>
            <a:r>
              <a:rPr lang="en-US" altLang="en-US" dirty="0"/>
              <a:t>Financial Analysis</a:t>
            </a:r>
          </a:p>
        </p:txBody>
      </p:sp>
      <p:pic>
        <p:nvPicPr>
          <p:cNvPr id="41987" name="Content Placeholder 4" descr="Finance model screenshot.PNG">
            <a:extLst>
              <a:ext uri="{FF2B5EF4-FFF2-40B4-BE49-F238E27FC236}">
                <a16:creationId xmlns:a16="http://schemas.microsoft.com/office/drawing/2014/main" id="{3AA1F80A-3FAF-49C4-80F0-9CCB82C0E07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92385" y="2391747"/>
            <a:ext cx="9925272" cy="3660710"/>
          </a:xfrm>
        </p:spPr>
      </p:pic>
      <p:sp>
        <p:nvSpPr>
          <p:cNvPr id="41988" name="Slide Number Placeholder 3">
            <a:extLst>
              <a:ext uri="{FF2B5EF4-FFF2-40B4-BE49-F238E27FC236}">
                <a16:creationId xmlns:a16="http://schemas.microsoft.com/office/drawing/2014/main" id="{235FCA2A-1F60-419F-8F27-203B79C1193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E036D47-D243-472D-97D4-E1BB0E8BB32A}" type="slidenum">
              <a:rPr lang="en-US" altLang="en-US" sz="1200">
                <a:solidFill>
                  <a:srgbClr val="898989"/>
                </a:solidFill>
                <a:ea typeface="SimSun" panose="02010600030101010101" pitchFamily="2" charset="-122"/>
              </a:rPr>
              <a:pPr>
                <a:spcBef>
                  <a:spcPct val="0"/>
                </a:spcBef>
                <a:buFontTx/>
                <a:buNone/>
              </a:pPr>
              <a:t>25</a:t>
            </a:fld>
            <a:endParaRPr lang="en-US" altLang="en-US" sz="1200">
              <a:solidFill>
                <a:srgbClr val="898989"/>
              </a:solidFill>
              <a:ea typeface="SimSun" panose="02010600030101010101" pitchFamily="2" charset="-122"/>
            </a:endParaRPr>
          </a:p>
        </p:txBody>
      </p:sp>
      <p:sp>
        <p:nvSpPr>
          <p:cNvPr id="7" name="TextBox 6">
            <a:extLst>
              <a:ext uri="{FF2B5EF4-FFF2-40B4-BE49-F238E27FC236}">
                <a16:creationId xmlns:a16="http://schemas.microsoft.com/office/drawing/2014/main" id="{454ECC29-C492-4342-B64D-24915E9D7410}"/>
              </a:ext>
            </a:extLst>
          </p:cNvPr>
          <p:cNvSpPr txBox="1"/>
          <p:nvPr/>
        </p:nvSpPr>
        <p:spPr>
          <a:xfrm>
            <a:off x="852900" y="1141572"/>
            <a:ext cx="9116827" cy="1015663"/>
          </a:xfrm>
          <a:prstGeom prst="rect">
            <a:avLst/>
          </a:prstGeom>
          <a:noFill/>
        </p:spPr>
        <p:txBody>
          <a:bodyPr wrap="square">
            <a:spAutoFit/>
          </a:bodyPr>
          <a:lstStyle/>
          <a:p>
            <a:pPr eaLnBrk="1" hangingPunct="1">
              <a:buFont typeface="Arial" pitchFamily="34" charset="0"/>
              <a:buChar char="•"/>
              <a:defRPr/>
            </a:pPr>
            <a:r>
              <a:rPr lang="en-US" sz="2000" dirty="0">
                <a:latin typeface="+mn-lt"/>
                <a:ea typeface="ＭＳ Ｐゴシック" panose="020B0600070205080204" pitchFamily="34" charset="-128"/>
              </a:rPr>
              <a:t> Review system sizing, pricing, assumptions, costs/benefits</a:t>
            </a:r>
          </a:p>
          <a:p>
            <a:pPr eaLnBrk="1" hangingPunct="1">
              <a:buFont typeface="Arial" pitchFamily="34" charset="0"/>
              <a:buChar char="•"/>
              <a:defRPr/>
            </a:pPr>
            <a:r>
              <a:rPr lang="en-US" sz="2000" dirty="0">
                <a:latin typeface="+mn-lt"/>
                <a:ea typeface="ＭＳ Ｐゴシック" panose="020B0600070205080204" pitchFamily="34" charset="-128"/>
              </a:rPr>
              <a:t> Compare project cash-flows across various financing options</a:t>
            </a:r>
          </a:p>
          <a:p>
            <a:pPr eaLnBrk="1" hangingPunct="1">
              <a:buFont typeface="Arial" pitchFamily="34" charset="0"/>
              <a:buChar char="•"/>
              <a:defRPr/>
            </a:pPr>
            <a:r>
              <a:rPr lang="en-US" sz="2000" dirty="0">
                <a:latin typeface="+mn-lt"/>
                <a:ea typeface="ＭＳ Ｐゴシック" panose="020B0600070205080204" pitchFamily="34" charset="-128"/>
              </a:rPr>
              <a:t> Used in developing Feasibility Assessment and to compare vendor proposals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666D564-82D6-45CC-A3C5-38DB262F9E79}"/>
              </a:ext>
            </a:extLst>
          </p:cNvPr>
          <p:cNvSpPr>
            <a:spLocks noGrp="1"/>
          </p:cNvSpPr>
          <p:nvPr>
            <p:ph type="title"/>
          </p:nvPr>
        </p:nvSpPr>
        <p:spPr>
          <a:xfrm>
            <a:off x="1979612" y="274638"/>
            <a:ext cx="8229600" cy="792162"/>
          </a:xfrm>
        </p:spPr>
        <p:txBody>
          <a:bodyPr/>
          <a:lstStyle/>
          <a:p>
            <a:r>
              <a:rPr lang="en-US" altLang="en-US" sz="2800"/>
              <a:t>Making the Case</a:t>
            </a:r>
          </a:p>
        </p:txBody>
      </p:sp>
      <p:sp>
        <p:nvSpPr>
          <p:cNvPr id="43011" name="Content Placeholder 2">
            <a:extLst>
              <a:ext uri="{FF2B5EF4-FFF2-40B4-BE49-F238E27FC236}">
                <a16:creationId xmlns:a16="http://schemas.microsoft.com/office/drawing/2014/main" id="{2526799E-6748-4DD1-9CF1-563ECE0B18FD}"/>
              </a:ext>
            </a:extLst>
          </p:cNvPr>
          <p:cNvSpPr>
            <a:spLocks noGrp="1"/>
          </p:cNvSpPr>
          <p:nvPr>
            <p:ph idx="1"/>
          </p:nvPr>
        </p:nvSpPr>
        <p:spPr>
          <a:xfrm>
            <a:off x="631371" y="1240971"/>
            <a:ext cx="9577841" cy="4525962"/>
          </a:xfrm>
        </p:spPr>
        <p:txBody>
          <a:bodyPr/>
          <a:lstStyle/>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Feasibility studies demonstrate technical &amp; economic potential</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Compare realistic financing options and assumptions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Look for available incentives and programs to reduce costs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Anticipate questions and provide concrete examples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Involve key decision-makers early in the process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Show long-term cost savings can more than pay for the effort</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Connect projects to local and regional sustainability plans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Link to state requirements for GHG reductions</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Involve community members to help support clean energy</a:t>
            </a:r>
          </a:p>
          <a:p>
            <a:pPr marL="342900" indent="-342900" eaLnBrk="0" fontAlgn="base" hangingPunct="0">
              <a:lnSpc>
                <a:spcPct val="120000"/>
              </a:lnSpc>
              <a:spcBef>
                <a:spcPct val="20000"/>
              </a:spcBef>
              <a:spcAft>
                <a:spcPct val="0"/>
              </a:spcAft>
              <a:buFont typeface="Arial" panose="020B0604020202020204" pitchFamily="34" charset="0"/>
              <a:buChar char="•"/>
            </a:pPr>
            <a:r>
              <a:rPr lang="en-US" altLang="en-US" sz="2000" kern="1200" dirty="0">
                <a:solidFill>
                  <a:schemeClr val="tx1"/>
                </a:solidFill>
                <a:latin typeface="+mn-lt"/>
                <a:ea typeface="MS PGothic" panose="020B0600070205080204" pitchFamily="34" charset="-128"/>
              </a:rPr>
              <a:t>Include economic impact and job creation benefits </a:t>
            </a:r>
          </a:p>
        </p:txBody>
      </p:sp>
      <p:pic>
        <p:nvPicPr>
          <p:cNvPr id="43012" name="Picture 5">
            <a:extLst>
              <a:ext uri="{FF2B5EF4-FFF2-40B4-BE49-F238E27FC236}">
                <a16:creationId xmlns:a16="http://schemas.microsoft.com/office/drawing/2014/main" id="{7C58AB35-8214-4C96-A443-71DABCD31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6212" y="266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5">
            <a:extLst>
              <a:ext uri="{FF2B5EF4-FFF2-40B4-BE49-F238E27FC236}">
                <a16:creationId xmlns:a16="http://schemas.microsoft.com/office/drawing/2014/main" id="{74FC94CD-2A94-437E-89B3-B69F1C2833C3}"/>
              </a:ext>
            </a:extLst>
          </p:cNvPr>
          <p:cNvSpPr txBox="1">
            <a:spLocks/>
          </p:cNvSpPr>
          <p:nvPr/>
        </p:nvSpPr>
        <p:spPr bwMode="auto">
          <a:xfrm>
            <a:off x="5942012" y="632460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fld id="{2A8427C4-2860-4745-9B03-8CA75ABD770D}" type="slidenum">
              <a:rPr lang="en-US" altLang="en-US" sz="1200">
                <a:solidFill>
                  <a:srgbClr val="898989"/>
                </a:solidFill>
                <a:latin typeface="Arial" panose="020B0604020202020204" pitchFamily="34" charset="0"/>
              </a:rPr>
              <a:pPr algn="r" eaLnBrk="1" hangingPunct="1">
                <a:spcBef>
                  <a:spcPct val="0"/>
                </a:spcBef>
                <a:buFontTx/>
                <a:buNone/>
              </a:pPr>
              <a:t>26</a:t>
            </a:fld>
            <a:endParaRPr lang="en-US" altLang="en-US" sz="1200">
              <a:solidFill>
                <a:srgbClr val="898989"/>
              </a:solidFill>
              <a:latin typeface="Arial" panose="020B0604020202020204" pitchFamily="34" charset="0"/>
            </a:endParaRPr>
          </a:p>
        </p:txBody>
      </p:sp>
      <p:pic>
        <p:nvPicPr>
          <p:cNvPr id="43014" name="Picture 6">
            <a:extLst>
              <a:ext uri="{FF2B5EF4-FFF2-40B4-BE49-F238E27FC236}">
                <a16:creationId xmlns:a16="http://schemas.microsoft.com/office/drawing/2014/main" id="{1CC5731D-061E-47ED-97A1-9F32136982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6212" y="1371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2">
            <a:extLst>
              <a:ext uri="{FF2B5EF4-FFF2-40B4-BE49-F238E27FC236}">
                <a16:creationId xmlns:a16="http://schemas.microsoft.com/office/drawing/2014/main" id="{E3C42753-3F49-44E2-86BA-99494B2F4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66212"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3">
            <a:extLst>
              <a:ext uri="{FF2B5EF4-FFF2-40B4-BE49-F238E27FC236}">
                <a16:creationId xmlns:a16="http://schemas.microsoft.com/office/drawing/2014/main" id="{1EA7C1A6-EFB3-47C0-833B-06CBA16382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6212" y="3505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4">
            <a:extLst>
              <a:ext uri="{FF2B5EF4-FFF2-40B4-BE49-F238E27FC236}">
                <a16:creationId xmlns:a16="http://schemas.microsoft.com/office/drawing/2014/main" id="{52445C02-2D7C-4949-9402-09894FDFEF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6212"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9">
            <a:extLst>
              <a:ext uri="{FF2B5EF4-FFF2-40B4-BE49-F238E27FC236}">
                <a16:creationId xmlns:a16="http://schemas.microsoft.com/office/drawing/2014/main" id="{B77A2554-38D4-4760-A5DD-6B29AEDFF0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6212" y="396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8">
            <a:extLst>
              <a:ext uri="{FF2B5EF4-FFF2-40B4-BE49-F238E27FC236}">
                <a16:creationId xmlns:a16="http://schemas.microsoft.com/office/drawing/2014/main" id="{0E330120-0C88-4309-A52F-5B38E6A3CF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6212"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9">
            <a:extLst>
              <a:ext uri="{FF2B5EF4-FFF2-40B4-BE49-F238E27FC236}">
                <a16:creationId xmlns:a16="http://schemas.microsoft.com/office/drawing/2014/main" id="{C024FFF0-86EB-4792-8817-DC265ED2F0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66212" y="182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20">
            <a:extLst>
              <a:ext uri="{FF2B5EF4-FFF2-40B4-BE49-F238E27FC236}">
                <a16:creationId xmlns:a16="http://schemas.microsoft.com/office/drawing/2014/main" id="{866C1C1E-3808-4723-8715-A4BCEF806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6212"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21">
            <a:extLst>
              <a:ext uri="{FF2B5EF4-FFF2-40B4-BE49-F238E27FC236}">
                <a16:creationId xmlns:a16="http://schemas.microsoft.com/office/drawing/2014/main" id="{10096623-4AA1-40D1-9980-5A8F73DF23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6212" y="4800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519E837-0DD0-4F90-8492-201747DF9778}"/>
              </a:ext>
            </a:extLst>
          </p:cNvPr>
          <p:cNvSpPr>
            <a:spLocks noGrp="1"/>
          </p:cNvSpPr>
          <p:nvPr>
            <p:ph type="title"/>
          </p:nvPr>
        </p:nvSpPr>
        <p:spPr>
          <a:xfrm>
            <a:off x="1979612" y="76200"/>
            <a:ext cx="8229600" cy="914400"/>
          </a:xfrm>
        </p:spPr>
        <p:txBody>
          <a:bodyPr/>
          <a:lstStyle/>
          <a:p>
            <a:pPr eaLnBrk="1" hangingPunct="1">
              <a:defRPr/>
            </a:pPr>
            <a:r>
              <a:rPr lang="en-US">
                <a:effectLst>
                  <a:outerShdw blurRad="38100" dist="38100" dir="2700000" algn="tl">
                    <a:srgbClr val="C0C0C0"/>
                  </a:outerShdw>
                </a:effectLst>
                <a:ea typeface="ＭＳ Ｐゴシック" pitchFamily="34" charset="-128"/>
              </a:rPr>
              <a:t>Other Production Revenue Options</a:t>
            </a:r>
          </a:p>
        </p:txBody>
      </p:sp>
      <p:sp>
        <p:nvSpPr>
          <p:cNvPr id="45059" name="Content Placeholder 2">
            <a:extLst>
              <a:ext uri="{FF2B5EF4-FFF2-40B4-BE49-F238E27FC236}">
                <a16:creationId xmlns:a16="http://schemas.microsoft.com/office/drawing/2014/main" id="{BF27CB95-4934-4AF5-A191-4F217DD18D25}"/>
              </a:ext>
            </a:extLst>
          </p:cNvPr>
          <p:cNvSpPr>
            <a:spLocks noGrp="1"/>
          </p:cNvSpPr>
          <p:nvPr>
            <p:ph idx="1"/>
          </p:nvPr>
        </p:nvSpPr>
        <p:spPr>
          <a:xfrm>
            <a:off x="740229" y="990600"/>
            <a:ext cx="10276114" cy="5029200"/>
          </a:xfrm>
        </p:spPr>
        <p:txBody>
          <a:bodyPr/>
          <a:lstStyle/>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Feed-in Tariffs: Utility pays fixed rate per kWh for contract term</a:t>
            </a:r>
          </a:p>
          <a:p>
            <a:pPr lvl="1" fontAlgn="base">
              <a:spcBef>
                <a:spcPct val="20000"/>
              </a:spcBef>
              <a:spcAft>
                <a:spcPct val="0"/>
              </a:spcAft>
              <a:buFont typeface="Arial" panose="020B0604020202020204" pitchFamily="34" charset="0"/>
            </a:pPr>
            <a:r>
              <a:rPr lang="en-US" altLang="en-US" sz="1800" kern="1200" dirty="0" err="1">
                <a:solidFill>
                  <a:schemeClr val="tx1"/>
                </a:solidFill>
                <a:latin typeface="+mn-lt"/>
                <a:ea typeface="MS PGothic" panose="020B0600070205080204" pitchFamily="34" charset="-128"/>
              </a:rPr>
              <a:t>FiT</a:t>
            </a:r>
            <a:r>
              <a:rPr lang="en-US" altLang="en-US" sz="1800" kern="1200" dirty="0">
                <a:solidFill>
                  <a:schemeClr val="tx1"/>
                </a:solidFill>
                <a:latin typeface="+mn-lt"/>
                <a:ea typeface="MS PGothic" panose="020B0600070205080204" pitchFamily="34" charset="-128"/>
              </a:rPr>
              <a:t> Feed-in Tariff</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Instead of fixed rate, price varies depending on supply</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Current pricing not available, but recently around $0.07-$0.09/kWh</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Developer would sell energy to utility; lease land from Agency (for $)</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Community Choice Aggregation (CCA)?</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Renewable Energy Self-Generation – Bill Credit Transfer (RES-BCT) (AB 2466)</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Been in place since early 2010, but few applications (&lt;10 in PG&amp;E territory)</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Generating facility offsets facility use, then all energy exports are credited at TOU rate to Benefiting Accounts owned by same Agency</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Credits are only accrued at Generation Component of rate, not full retail which includes Transmission and Distribution (1/3 to 1/2 of full rate)</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Does not qualify for NEM</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Net Surplus Compensation (AB 920)</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Utility must provide compensation for annual kWh exports (not excess $ credit)</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Compensation is at average spot market pricing (~$0.04/kWh)</a:t>
            </a:r>
          </a:p>
          <a:p>
            <a:pPr lvl="1"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Not worth planning to over-build, but is an option if facility usage 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519E837-0DD0-4F90-8492-201747DF9778}"/>
              </a:ext>
            </a:extLst>
          </p:cNvPr>
          <p:cNvSpPr>
            <a:spLocks noGrp="1"/>
          </p:cNvSpPr>
          <p:nvPr>
            <p:ph type="title"/>
          </p:nvPr>
        </p:nvSpPr>
        <p:spPr>
          <a:xfrm>
            <a:off x="1979612" y="76200"/>
            <a:ext cx="8229600" cy="914400"/>
          </a:xfrm>
        </p:spPr>
        <p:txBody>
          <a:bodyPr/>
          <a:lstStyle/>
          <a:p>
            <a:pPr eaLnBrk="1" hangingPunct="1">
              <a:defRPr/>
            </a:pPr>
            <a:r>
              <a:rPr lang="en-US" dirty="0">
                <a:effectLst>
                  <a:outerShdw blurRad="38100" dist="38100" dir="2700000" algn="tl">
                    <a:srgbClr val="C0C0C0"/>
                  </a:outerShdw>
                </a:effectLst>
                <a:ea typeface="ＭＳ Ｐゴシック" pitchFamily="34" charset="-128"/>
              </a:rPr>
              <a:t>Procurement Considerations</a:t>
            </a:r>
          </a:p>
        </p:txBody>
      </p:sp>
      <p:sp>
        <p:nvSpPr>
          <p:cNvPr id="45059" name="Content Placeholder 2">
            <a:extLst>
              <a:ext uri="{FF2B5EF4-FFF2-40B4-BE49-F238E27FC236}">
                <a16:creationId xmlns:a16="http://schemas.microsoft.com/office/drawing/2014/main" id="{BF27CB95-4934-4AF5-A191-4F217DD18D25}"/>
              </a:ext>
            </a:extLst>
          </p:cNvPr>
          <p:cNvSpPr>
            <a:spLocks noGrp="1"/>
          </p:cNvSpPr>
          <p:nvPr>
            <p:ph idx="1"/>
          </p:nvPr>
        </p:nvSpPr>
        <p:spPr>
          <a:xfrm>
            <a:off x="1132114" y="990600"/>
            <a:ext cx="8077200" cy="5029200"/>
          </a:xfrm>
        </p:spPr>
        <p:txBody>
          <a:bodyPr/>
          <a:lstStyle/>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CA Government Code 4217</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RFQ / RFP for competitive pricing</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Proposals rather than bids</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Flexible scoring, best value</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Bundles</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Group sites for easier management by developers</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Geography, size, type</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Bid on all sites within bundle</a:t>
            </a:r>
          </a:p>
          <a:p>
            <a:pPr lvl="2" fontAlgn="base">
              <a:spcBef>
                <a:spcPct val="20000"/>
              </a:spcBef>
              <a:spcAft>
                <a:spcPct val="0"/>
              </a:spcAft>
              <a:buFont typeface="Arial" panose="020B0604020202020204" pitchFamily="34" charset="0"/>
            </a:pPr>
            <a:r>
              <a:rPr lang="en-US" altLang="en-US" sz="1200" kern="1200" dirty="0">
                <a:solidFill>
                  <a:schemeClr val="tx1"/>
                </a:solidFill>
                <a:latin typeface="+mn-lt"/>
                <a:ea typeface="MS PGothic" panose="020B0600070205080204" pitchFamily="34" charset="-128"/>
              </a:rPr>
              <a:t>Pricing by site</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Bid Alternates</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Pre-Bid Conference, Site Walks</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Evaluation</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Technical, approach, auxiliary benefits, financial, contract terms</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Selection Committee</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Preferred Vendor</a:t>
            </a:r>
          </a:p>
          <a:p>
            <a:pPr fontAlgn="base">
              <a:spcBef>
                <a:spcPct val="20000"/>
              </a:spcBef>
              <a:spcAft>
                <a:spcPct val="0"/>
              </a:spcAft>
              <a:buFont typeface="Arial" panose="020B0604020202020204" pitchFamily="34" charset="0"/>
            </a:pPr>
            <a:r>
              <a:rPr lang="en-US" altLang="en-US" sz="1800" kern="1200" dirty="0">
                <a:solidFill>
                  <a:schemeClr val="tx1"/>
                </a:solidFill>
                <a:latin typeface="+mn-lt"/>
                <a:ea typeface="MS PGothic" panose="020B0600070205080204" pitchFamily="34" charset="-128"/>
              </a:rPr>
              <a:t>Contract negotiations</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Group negotiation, individual contracting</a:t>
            </a:r>
          </a:p>
          <a:p>
            <a:pPr lvl="1" fontAlgn="base">
              <a:spcBef>
                <a:spcPct val="20000"/>
              </a:spcBef>
              <a:spcAft>
                <a:spcPct val="0"/>
              </a:spcAft>
              <a:buFont typeface="Arial" panose="020B0604020202020204" pitchFamily="34" charset="0"/>
            </a:pPr>
            <a:r>
              <a:rPr lang="en-US" altLang="en-US" sz="1400" kern="1200" dirty="0">
                <a:solidFill>
                  <a:schemeClr val="tx1"/>
                </a:solidFill>
                <a:latin typeface="+mn-lt"/>
                <a:ea typeface="MS PGothic" panose="020B0600070205080204" pitchFamily="34" charset="-128"/>
              </a:rPr>
              <a:t>Every agency makes its own decisions</a:t>
            </a:r>
          </a:p>
        </p:txBody>
      </p:sp>
    </p:spTree>
    <p:extLst>
      <p:ext uri="{BB962C8B-B14F-4D97-AF65-F5344CB8AC3E}">
        <p14:creationId xmlns:p14="http://schemas.microsoft.com/office/powerpoint/2010/main" val="29868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Next Steps</a:t>
            </a:r>
            <a:endParaRPr/>
          </a:p>
        </p:txBody>
      </p:sp>
      <p:sp>
        <p:nvSpPr>
          <p:cNvPr id="312" name="Google Shape;312;p26"/>
          <p:cNvSpPr txBox="1">
            <a:spLocks noGrp="1"/>
          </p:cNvSpPr>
          <p:nvPr>
            <p:ph type="body" idx="1"/>
          </p:nvPr>
        </p:nvSpPr>
        <p:spPr>
          <a:xfrm>
            <a:off x="1473079" y="1665519"/>
            <a:ext cx="9143538" cy="4114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Identify sites for SEED Fund pre-screen review</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Sign Memorandum of Understanding</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Coordinate site visit(s) for full feasibility assessment</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Attend workshops</a:t>
            </a:r>
          </a:p>
          <a:p>
            <a:pPr marL="457200" marR="0" lvl="0" indent="-457200" algn="l" rtl="0">
              <a:lnSpc>
                <a:spcPct val="90000"/>
              </a:lnSpc>
              <a:spcBef>
                <a:spcPts val="1800"/>
              </a:spcBef>
              <a:spcAft>
                <a:spcPts val="0"/>
              </a:spcAft>
              <a:buClr>
                <a:schemeClr val="dk1"/>
              </a:buClr>
              <a:buSzPts val="2400"/>
              <a:buFont typeface="Arial"/>
              <a:buAutoNum type="arabicPeriod"/>
            </a:pPr>
            <a:r>
              <a:rPr lang="en-US" dirty="0"/>
              <a:t>Provide site information (as-builts, energy usage)</a:t>
            </a:r>
            <a:endParaRPr dirty="0"/>
          </a:p>
          <a:p>
            <a:pPr marL="457200" marR="0" lvl="0" indent="-457200" algn="l" rtl="0">
              <a:lnSpc>
                <a:spcPct val="90000"/>
              </a:lnSpc>
              <a:spcBef>
                <a:spcPts val="180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Review site assessments and select sites for RFP inclusion</a:t>
            </a:r>
          </a:p>
          <a:p>
            <a:pPr indent="-457200">
              <a:buFont typeface="Arial"/>
              <a:buAutoNum type="arabicPeriod"/>
            </a:pPr>
            <a:r>
              <a:rPr lang="en-US" dirty="0"/>
              <a:t>Participate in vendor selection and contract term negotiation</a:t>
            </a:r>
          </a:p>
          <a:p>
            <a:pPr marL="457200" marR="0" lvl="0" indent="-457200" algn="l" rtl="0">
              <a:lnSpc>
                <a:spcPct val="90000"/>
              </a:lnSpc>
              <a:spcBef>
                <a:spcPts val="1800"/>
              </a:spcBef>
              <a:spcAft>
                <a:spcPts val="0"/>
              </a:spcAft>
              <a:buClr>
                <a:schemeClr val="dk1"/>
              </a:buClr>
              <a:buSzPts val="2400"/>
              <a:buFont typeface="Arial"/>
              <a:buAutoNum type="arabicPeriod"/>
            </a:pPr>
            <a:endParaRPr dirty="0"/>
          </a:p>
        </p:txBody>
      </p:sp>
      <p:sp>
        <p:nvSpPr>
          <p:cNvPr id="313" name="Google Shape;313;p2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29</a:t>
            </a:fld>
            <a:endParaRPr sz="800" b="0" i="0" u="none" strike="noStrike" cap="none">
              <a:solidFill>
                <a:schemeClr val="lt1"/>
              </a:solidFill>
              <a:latin typeface="Arial"/>
              <a:ea typeface="Arial"/>
              <a:cs typeface="Arial"/>
              <a:sym typeface="Arial"/>
            </a:endParaRPr>
          </a:p>
        </p:txBody>
      </p:sp>
      <p:pic>
        <p:nvPicPr>
          <p:cNvPr id="315" name="Google Shape;315;p26"/>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316" name="Google Shape;316;p26"/>
          <p:cNvPicPr preferRelativeResize="0"/>
          <p:nvPr/>
        </p:nvPicPr>
        <p:blipFill rotWithShape="1">
          <a:blip r:embed="rId4">
            <a:alphaModFix/>
          </a:blip>
          <a:srcRect/>
          <a:stretch/>
        </p:blipFill>
        <p:spPr>
          <a:xfrm>
            <a:off x="8609012" y="5867400"/>
            <a:ext cx="2505205"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Strategic Energy Innovations (SEI)</a:t>
            </a:r>
            <a:endParaRPr sz="3200" b="0" i="0" u="none" strike="noStrike" cap="none">
              <a:solidFill>
                <a:schemeClr val="accent1"/>
              </a:solidFill>
              <a:latin typeface="Arial"/>
              <a:ea typeface="Arial"/>
              <a:cs typeface="Arial"/>
              <a:sym typeface="Arial"/>
            </a:endParaRPr>
          </a:p>
        </p:txBody>
      </p:sp>
      <p:sp>
        <p:nvSpPr>
          <p:cNvPr id="157" name="Google Shape;157;p1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3</a:t>
            </a:fld>
            <a:endParaRPr sz="800" b="0" i="0" u="none" strike="noStrike" cap="none">
              <a:solidFill>
                <a:schemeClr val="lt1"/>
              </a:solidFill>
              <a:latin typeface="Arial"/>
              <a:ea typeface="Arial"/>
              <a:cs typeface="Arial"/>
              <a:sym typeface="Arial"/>
            </a:endParaRPr>
          </a:p>
        </p:txBody>
      </p:sp>
      <p:pic>
        <p:nvPicPr>
          <p:cNvPr id="159" name="Google Shape;159;p17"/>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60" name="Google Shape;160;p17"/>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61" name="Google Shape;161;p17"/>
          <p:cNvSpPr/>
          <p:nvPr/>
        </p:nvSpPr>
        <p:spPr>
          <a:xfrm>
            <a:off x="1522876" y="1712416"/>
            <a:ext cx="9143536"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Strategic Energy Innovations </a:t>
            </a:r>
            <a:r>
              <a:rPr lang="en-US" sz="1800"/>
              <a:t>inspires &amp; empowers to advance solutions for a healthy, thriving planet.</a:t>
            </a:r>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1" u="none" strike="noStrike" cap="none">
                <a:solidFill>
                  <a:srgbClr val="525B13"/>
                </a:solidFill>
                <a:latin typeface="Arial"/>
                <a:ea typeface="Arial"/>
                <a:cs typeface="Arial"/>
                <a:sym typeface="Arial"/>
              </a:rPr>
              <a:t>Committed to empowering under-served markets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Schools, colleges, and universities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Local governments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Small and rural communities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Affordable housing providers and residents</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Small businesses</a:t>
            </a:r>
            <a:endParaRPr/>
          </a:p>
          <a:p>
            <a:pPr marL="400050" marR="0" lvl="1" indent="0" algn="l" rtl="0">
              <a:spcBef>
                <a:spcPts val="60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0" u="none" strike="noStrike" cap="none">
                <a:solidFill>
                  <a:srgbClr val="525B13"/>
                </a:solidFill>
                <a:latin typeface="Arial"/>
                <a:ea typeface="Arial"/>
                <a:cs typeface="Arial"/>
                <a:sym typeface="Arial"/>
              </a:rPr>
              <a:t> …</a:t>
            </a:r>
            <a:r>
              <a:rPr lang="en-US" sz="1800" b="0" i="1" u="none" strike="noStrike" cap="none">
                <a:solidFill>
                  <a:srgbClr val="525B13"/>
                </a:solidFill>
                <a:latin typeface="Arial"/>
                <a:ea typeface="Arial"/>
                <a:cs typeface="Arial"/>
                <a:sym typeface="Arial"/>
              </a:rPr>
              <a:t>to embrace a climate-friendly future through green building, clean energy, resource efficiency and support of a local and qualified green workforce.</a:t>
            </a:r>
            <a:endParaRPr sz="1800" b="0" i="0" u="none" strike="noStrike" cap="none">
              <a:solidFill>
                <a:srgbClr val="525B13"/>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62" name="Google Shape;162;p17"/>
          <p:cNvPicPr preferRelativeResize="0"/>
          <p:nvPr/>
        </p:nvPicPr>
        <p:blipFill rotWithShape="1">
          <a:blip r:embed="rId5">
            <a:alphaModFix/>
          </a:blip>
          <a:srcRect/>
          <a:stretch/>
        </p:blipFill>
        <p:spPr>
          <a:xfrm>
            <a:off x="9008575" y="2657475"/>
            <a:ext cx="1443038" cy="1543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8878764" y="2705100"/>
            <a:ext cx="3124200" cy="9906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dirty="0">
                <a:solidFill>
                  <a:schemeClr val="accent1"/>
                </a:solidFill>
                <a:latin typeface="Arial"/>
                <a:ea typeface="Arial"/>
                <a:cs typeface="Arial"/>
                <a:sym typeface="Arial"/>
              </a:rPr>
              <a:t>Contact Information</a:t>
            </a:r>
            <a:endParaRPr dirty="0"/>
          </a:p>
        </p:txBody>
      </p:sp>
      <p:sp>
        <p:nvSpPr>
          <p:cNvPr id="322" name="Google Shape;322;p27"/>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30</a:t>
            </a:fld>
            <a:endParaRPr sz="800" b="0" i="0" u="none" strike="noStrike" cap="none">
              <a:solidFill>
                <a:schemeClr val="lt1"/>
              </a:solidFill>
              <a:latin typeface="Arial"/>
              <a:ea typeface="Arial"/>
              <a:cs typeface="Arial"/>
              <a:sym typeface="Arial"/>
            </a:endParaRPr>
          </a:p>
        </p:txBody>
      </p:sp>
      <p:pic>
        <p:nvPicPr>
          <p:cNvPr id="324" name="Google Shape;324;p27"/>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325" name="Google Shape;325;p27"/>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326" name="Google Shape;326;p27"/>
          <p:cNvSpPr txBox="1"/>
          <p:nvPr/>
        </p:nvSpPr>
        <p:spPr>
          <a:xfrm>
            <a:off x="1293811" y="1001481"/>
            <a:ext cx="6892245" cy="39128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400" b="0" i="0" u="none" strike="noStrike" cap="none" dirty="0">
              <a:solidFill>
                <a:srgbClr val="C00000"/>
              </a:solidFill>
              <a:latin typeface="Arial"/>
              <a:ea typeface="Arial"/>
              <a:cs typeface="Arial"/>
              <a:sym typeface="Arial"/>
            </a:endParaRPr>
          </a:p>
          <a:p>
            <a:pPr marL="0" marR="0" lvl="0" indent="0" algn="l" rtl="0">
              <a:lnSpc>
                <a:spcPct val="90000"/>
              </a:lnSpc>
              <a:spcBef>
                <a:spcPts val="0"/>
              </a:spcBef>
              <a:spcAft>
                <a:spcPts val="0"/>
              </a:spcAft>
              <a:buNone/>
            </a:pPr>
            <a:r>
              <a:rPr lang="en-US" sz="2400" b="0" i="0" u="none" strike="noStrike" cap="none" dirty="0">
                <a:solidFill>
                  <a:srgbClr val="C00000"/>
                </a:solidFill>
                <a:latin typeface="Arial"/>
                <a:ea typeface="Arial"/>
                <a:cs typeface="Arial"/>
                <a:sym typeface="Arial"/>
              </a:rPr>
              <a:t>SEED Team</a:t>
            </a:r>
            <a:endParaRPr dirty="0"/>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Meredith Anderson		meredith@sierranevadaalliance.org</a:t>
            </a:r>
          </a:p>
          <a:p>
            <a:pPr marL="0" marR="0" lvl="0" indent="0" algn="l" rtl="0">
              <a:lnSpc>
                <a:spcPct val="150000"/>
              </a:lnSpc>
              <a:spcBef>
                <a:spcPts val="0"/>
              </a:spcBef>
              <a:spcAft>
                <a:spcPts val="0"/>
              </a:spcAft>
              <a:buNone/>
            </a:pPr>
            <a:r>
              <a:rPr lang="en-US" sz="1600" dirty="0">
                <a:solidFill>
                  <a:schemeClr val="dk1"/>
                </a:solidFill>
              </a:rPr>
              <a:t>Sam Ruderman		samruderman@sierranevadaalliance.org</a:t>
            </a:r>
            <a:endParaRPr lang="en-US" sz="16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Ray Jarvis		rjarvis@cityofslt.us</a:t>
            </a: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Nathan McKenzie 		nathan@seiinc.org</a:t>
            </a:r>
            <a:endParaRPr dirty="0"/>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Jonathan Whelan 		jonathan.whelan@optonyusa.com</a:t>
            </a:r>
            <a:endParaRPr lang="en-US" dirty="0"/>
          </a:p>
          <a:p>
            <a:pPr>
              <a:lnSpc>
                <a:spcPct val="150000"/>
              </a:lnSpc>
            </a:pPr>
            <a:r>
              <a:rPr lang="en-US" sz="1600" dirty="0">
                <a:solidFill>
                  <a:schemeClr val="dk1"/>
                </a:solidFill>
              </a:rPr>
              <a:t>Sam Hill-</a:t>
            </a:r>
            <a:r>
              <a:rPr lang="en-US" sz="1600" dirty="0" err="1">
                <a:solidFill>
                  <a:schemeClr val="dk1"/>
                </a:solidFill>
              </a:rPr>
              <a:t>Cristol</a:t>
            </a:r>
            <a:r>
              <a:rPr lang="en-US" sz="1600" dirty="0">
                <a:solidFill>
                  <a:schemeClr val="dk1"/>
                </a:solidFill>
              </a:rPr>
              <a:t>		sam.hill-cristol@optonyusa.com</a:t>
            </a:r>
            <a:endParaRPr sz="1600" dirty="0">
              <a:solidFill>
                <a:schemeClr val="dk1"/>
              </a:solidFill>
            </a:endParaRPr>
          </a:p>
          <a:p>
            <a:pPr marL="0" marR="0" lvl="0" indent="0" algn="l" rtl="0">
              <a:lnSpc>
                <a:spcPct val="90000"/>
              </a:lnSpc>
              <a:spcBef>
                <a:spcPts val="0"/>
              </a:spcBef>
              <a:spcAft>
                <a:spcPts val="0"/>
              </a:spcAft>
              <a:buNone/>
            </a:pPr>
            <a:endParaRPr sz="24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2400" b="0" i="0" u="none" strike="noStrike" cap="none" dirty="0">
                <a:solidFill>
                  <a:srgbClr val="C00000"/>
                </a:solidFill>
                <a:latin typeface="Arial"/>
                <a:ea typeface="Arial"/>
                <a:cs typeface="Arial"/>
                <a:sym typeface="Arial"/>
              </a:rPr>
              <a:t>Sierra Business Council</a:t>
            </a:r>
            <a:endParaRPr sz="2400" b="0" i="0" u="none" strike="noStrike" cap="none" dirty="0">
              <a:solidFill>
                <a:srgbClr val="C00000"/>
              </a:solidFill>
              <a:latin typeface="Arial"/>
              <a:ea typeface="Arial"/>
              <a:cs typeface="Arial"/>
              <a:sym typeface="Arial"/>
            </a:endParaRPr>
          </a:p>
          <a:p>
            <a:pPr marL="0" marR="0" lvl="0" indent="0" algn="l" rtl="0">
              <a:lnSpc>
                <a:spcPct val="150000"/>
              </a:lnSpc>
              <a:spcBef>
                <a:spcPts val="0"/>
              </a:spcBef>
              <a:spcAft>
                <a:spcPts val="0"/>
              </a:spcAft>
              <a:buNone/>
            </a:pPr>
            <a:r>
              <a:rPr lang="en-US" sz="1600" b="0" i="0" u="none" strike="noStrike" cap="none" dirty="0">
                <a:solidFill>
                  <a:schemeClr val="dk1"/>
                </a:solidFill>
                <a:latin typeface="Arial"/>
                <a:ea typeface="Arial"/>
                <a:cs typeface="Arial"/>
                <a:sym typeface="Arial"/>
              </a:rPr>
              <a:t>Paul </a:t>
            </a:r>
            <a:r>
              <a:rPr lang="en-US" sz="1600" b="0" i="0" u="none" strike="noStrike" cap="none" dirty="0" err="1">
                <a:solidFill>
                  <a:schemeClr val="dk1"/>
                </a:solidFill>
                <a:latin typeface="Arial"/>
                <a:ea typeface="Arial"/>
                <a:cs typeface="Arial"/>
                <a:sym typeface="Arial"/>
              </a:rPr>
              <a:t>Ahrns</a:t>
            </a:r>
            <a:r>
              <a:rPr lang="en-US" sz="1600" b="0" i="0" u="none" strike="noStrike" cap="none" dirty="0">
                <a:solidFill>
                  <a:schemeClr val="dk1"/>
                </a:solidFill>
                <a:latin typeface="Arial"/>
                <a:ea typeface="Arial"/>
                <a:cs typeface="Arial"/>
                <a:sym typeface="Arial"/>
              </a:rPr>
              <a:t>		</a:t>
            </a:r>
            <a:r>
              <a:rPr lang="en-US" sz="1600" dirty="0">
                <a:solidFill>
                  <a:schemeClr val="dk1"/>
                </a:solidFill>
              </a:rPr>
              <a:t>pa</a:t>
            </a:r>
            <a:r>
              <a:rPr lang="en-US" sz="1600" b="0" i="0" u="none" strike="noStrike" cap="none" dirty="0">
                <a:solidFill>
                  <a:schemeClr val="dk1"/>
                </a:solidFill>
                <a:latin typeface="Arial"/>
                <a:ea typeface="Arial"/>
                <a:cs typeface="Arial"/>
                <a:sym typeface="Arial"/>
              </a:rPr>
              <a:t>hrns@sierrabusiness.org</a:t>
            </a:r>
          </a:p>
          <a:p>
            <a:pPr marL="0" marR="0" lvl="0" indent="0" algn="l" rtl="0">
              <a:lnSpc>
                <a:spcPct val="150000"/>
              </a:lnSpc>
              <a:spcBef>
                <a:spcPts val="0"/>
              </a:spcBef>
              <a:spcAft>
                <a:spcPts val="0"/>
              </a:spcAft>
              <a:buNone/>
            </a:pPr>
            <a:r>
              <a:rPr lang="en-US" sz="1600" dirty="0">
                <a:solidFill>
                  <a:schemeClr val="dk1"/>
                </a:solidFill>
              </a:rPr>
              <a:t>Simone </a:t>
            </a:r>
            <a:r>
              <a:rPr lang="en-US" sz="1600" dirty="0" err="1">
                <a:solidFill>
                  <a:schemeClr val="dk1"/>
                </a:solidFill>
              </a:rPr>
              <a:t>Cordery</a:t>
            </a:r>
            <a:r>
              <a:rPr lang="en-US" sz="1600" dirty="0">
                <a:solidFill>
                  <a:schemeClr val="dk1"/>
                </a:solidFill>
              </a:rPr>
              <a:t>-Cotter	scordery-cotter@sbcouncil.org</a:t>
            </a:r>
            <a:endParaRPr sz="1600" b="0" i="0" u="none" strike="noStrike" cap="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Optony Inc.</a:t>
            </a:r>
            <a:endParaRPr/>
          </a:p>
        </p:txBody>
      </p:sp>
      <p:sp>
        <p:nvSpPr>
          <p:cNvPr id="168" name="Google Shape;168;p18"/>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4</a:t>
            </a:fld>
            <a:endParaRPr sz="800" b="0" i="0" u="none" strike="noStrike" cap="none">
              <a:solidFill>
                <a:schemeClr val="lt1"/>
              </a:solidFill>
              <a:latin typeface="Arial"/>
              <a:ea typeface="Arial"/>
              <a:cs typeface="Arial"/>
              <a:sym typeface="Arial"/>
            </a:endParaRPr>
          </a:p>
        </p:txBody>
      </p:sp>
      <p:pic>
        <p:nvPicPr>
          <p:cNvPr id="170" name="Google Shape;170;p18"/>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71" name="Google Shape;171;p18"/>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72" name="Google Shape;172;p18"/>
          <p:cNvSpPr txBox="1"/>
          <p:nvPr/>
        </p:nvSpPr>
        <p:spPr>
          <a:xfrm>
            <a:off x="1890712" y="1676400"/>
            <a:ext cx="8407400" cy="1676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Optony</a:t>
            </a:r>
            <a:r>
              <a:rPr lang="en-US" sz="1800" b="0" i="0" u="none" strike="noStrike" cap="none">
                <a:solidFill>
                  <a:schemeClr val="dk1"/>
                </a:solidFill>
                <a:latin typeface="Arial"/>
                <a:ea typeface="Arial"/>
                <a:cs typeface="Arial"/>
                <a:sym typeface="Arial"/>
              </a:rPr>
              <a:t> develops and deploys clean energy best practices across the entire project lifecycle for government agencies, schools, banks and commercial organizations.  Optony has been involved in over 3GW of project activity globally from strategy to project commissioning.</a:t>
            </a:r>
            <a:endParaRPr/>
          </a:p>
          <a:p>
            <a:pPr marL="0" marR="0" lvl="0" indent="0" algn="l" rtl="0">
              <a:lnSpc>
                <a:spcPct val="90000"/>
              </a:lnSpc>
              <a:spcBef>
                <a:spcPts val="180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3" name="Google Shape;173;p18"/>
          <p:cNvSpPr/>
          <p:nvPr/>
        </p:nvSpPr>
        <p:spPr>
          <a:xfrm>
            <a:off x="2779712" y="5028804"/>
            <a:ext cx="6629401" cy="738664"/>
          </a:xfrm>
          <a:prstGeom prst="rect">
            <a:avLst/>
          </a:prstGeom>
          <a:solidFill>
            <a:srgbClr val="EFEEC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0" i="1" u="none" strike="noStrike" cap="none">
                <a:solidFill>
                  <a:srgbClr val="254061"/>
                </a:solidFill>
                <a:latin typeface="Arial"/>
                <a:ea typeface="Arial"/>
                <a:cs typeface="Arial"/>
                <a:sym typeface="Arial"/>
              </a:rPr>
              <a:t>“Optony's consulting service is a must-have for any organization considering an investment in solar. Based on Optony’s comprehensive analysis and recommendations, we now have a low-risk, high-return solar strategy.”</a:t>
            </a:r>
            <a:endParaRPr sz="1400" b="0" i="0" u="none" strike="noStrike" cap="none">
              <a:solidFill>
                <a:srgbClr val="254061"/>
              </a:solidFill>
              <a:latin typeface="Arial"/>
              <a:ea typeface="Arial"/>
              <a:cs typeface="Arial"/>
              <a:sym typeface="Arial"/>
            </a:endParaRPr>
          </a:p>
        </p:txBody>
      </p:sp>
      <p:pic>
        <p:nvPicPr>
          <p:cNvPr id="174" name="Google Shape;174;p18" descr="Energy Awards FINALIST logo"/>
          <p:cNvPicPr preferRelativeResize="0"/>
          <p:nvPr/>
        </p:nvPicPr>
        <p:blipFill rotWithShape="1">
          <a:blip r:embed="rId5">
            <a:alphaModFix/>
          </a:blip>
          <a:srcRect/>
          <a:stretch/>
        </p:blipFill>
        <p:spPr>
          <a:xfrm>
            <a:off x="7853362" y="3352800"/>
            <a:ext cx="1225550" cy="687388"/>
          </a:xfrm>
          <a:prstGeom prst="rect">
            <a:avLst/>
          </a:prstGeom>
          <a:noFill/>
          <a:ln>
            <a:noFill/>
          </a:ln>
        </p:spPr>
      </p:pic>
      <p:pic>
        <p:nvPicPr>
          <p:cNvPr id="175" name="Google Shape;175;p18"/>
          <p:cNvPicPr preferRelativeResize="0"/>
          <p:nvPr/>
        </p:nvPicPr>
        <p:blipFill rotWithShape="1">
          <a:blip r:embed="rId6">
            <a:alphaModFix/>
          </a:blip>
          <a:srcRect/>
          <a:stretch/>
        </p:blipFill>
        <p:spPr>
          <a:xfrm>
            <a:off x="2093912" y="3276600"/>
            <a:ext cx="958850" cy="958850"/>
          </a:xfrm>
          <a:prstGeom prst="rect">
            <a:avLst/>
          </a:prstGeom>
          <a:noFill/>
          <a:ln>
            <a:noFill/>
          </a:ln>
        </p:spPr>
      </p:pic>
      <p:pic>
        <p:nvPicPr>
          <p:cNvPr id="176" name="Google Shape;176;p18"/>
          <p:cNvPicPr preferRelativeResize="0"/>
          <p:nvPr/>
        </p:nvPicPr>
        <p:blipFill rotWithShape="1">
          <a:blip r:embed="rId7">
            <a:alphaModFix/>
          </a:blip>
          <a:srcRect/>
          <a:stretch/>
        </p:blipFill>
        <p:spPr>
          <a:xfrm>
            <a:off x="3890962" y="3505200"/>
            <a:ext cx="1262063" cy="454025"/>
          </a:xfrm>
          <a:prstGeom prst="rect">
            <a:avLst/>
          </a:prstGeom>
          <a:noFill/>
          <a:ln>
            <a:noFill/>
          </a:ln>
        </p:spPr>
      </p:pic>
      <p:sp>
        <p:nvSpPr>
          <p:cNvPr id="177" name="Google Shape;177;p18"/>
          <p:cNvSpPr txBox="1"/>
          <p:nvPr/>
        </p:nvSpPr>
        <p:spPr>
          <a:xfrm>
            <a:off x="192246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Award Winning</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 Pubic Sector Project</a:t>
            </a:r>
            <a:endParaRPr sz="1200" b="0" i="0" u="none" strike="noStrike" cap="none">
              <a:solidFill>
                <a:schemeClr val="dk1"/>
              </a:solidFill>
              <a:latin typeface="Times New Roman"/>
              <a:ea typeface="Times New Roman"/>
              <a:cs typeface="Times New Roman"/>
              <a:sym typeface="Times New Roman"/>
            </a:endParaRPr>
          </a:p>
        </p:txBody>
      </p:sp>
      <p:sp>
        <p:nvSpPr>
          <p:cNvPr id="178" name="Google Shape;178;p18"/>
          <p:cNvSpPr txBox="1"/>
          <p:nvPr/>
        </p:nvSpPr>
        <p:spPr>
          <a:xfrm>
            <a:off x="381476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Award Winning</a:t>
            </a:r>
            <a:endParaRPr sz="1200" b="0"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 Pubic Sector Project</a:t>
            </a:r>
            <a:endParaRPr sz="1200" b="0" i="0" u="none" strike="noStrike" cap="none">
              <a:solidFill>
                <a:schemeClr val="dk1"/>
              </a:solidFill>
              <a:latin typeface="Times New Roman"/>
              <a:ea typeface="Times New Roman"/>
              <a:cs typeface="Times New Roman"/>
              <a:sym typeface="Times New Roman"/>
            </a:endParaRPr>
          </a:p>
        </p:txBody>
      </p:sp>
      <p:sp>
        <p:nvSpPr>
          <p:cNvPr id="179" name="Google Shape;179;p18"/>
          <p:cNvSpPr txBox="1"/>
          <p:nvPr/>
        </p:nvSpPr>
        <p:spPr>
          <a:xfrm>
            <a:off x="5643562" y="4267200"/>
            <a:ext cx="1600200" cy="5984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Multiple Grant-Winner for Solar Market Transformation</a:t>
            </a:r>
            <a:endParaRPr sz="1200" b="0" i="0" u="none" strike="noStrike" cap="none">
              <a:solidFill>
                <a:schemeClr val="dk1"/>
              </a:solidFill>
              <a:latin typeface="Times New Roman"/>
              <a:ea typeface="Times New Roman"/>
              <a:cs typeface="Times New Roman"/>
              <a:sym typeface="Times New Roman"/>
            </a:endParaRPr>
          </a:p>
        </p:txBody>
      </p:sp>
      <p:pic>
        <p:nvPicPr>
          <p:cNvPr id="180" name="Google Shape;180;p18"/>
          <p:cNvPicPr preferRelativeResize="0"/>
          <p:nvPr/>
        </p:nvPicPr>
        <p:blipFill rotWithShape="1">
          <a:blip r:embed="rId8">
            <a:alphaModFix/>
          </a:blip>
          <a:srcRect/>
          <a:stretch/>
        </p:blipFill>
        <p:spPr>
          <a:xfrm>
            <a:off x="5948362" y="3276600"/>
            <a:ext cx="898525" cy="793750"/>
          </a:xfrm>
          <a:prstGeom prst="rect">
            <a:avLst/>
          </a:prstGeom>
          <a:noFill/>
          <a:ln>
            <a:noFill/>
          </a:ln>
        </p:spPr>
      </p:pic>
      <p:sp>
        <p:nvSpPr>
          <p:cNvPr id="181" name="Google Shape;181;p18"/>
          <p:cNvSpPr txBox="1"/>
          <p:nvPr/>
        </p:nvSpPr>
        <p:spPr>
          <a:xfrm>
            <a:off x="7859712" y="4267200"/>
            <a:ext cx="1358900" cy="4460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0" i="1" u="none" strike="noStrike" cap="none">
                <a:solidFill>
                  <a:schemeClr val="dk1"/>
                </a:solidFill>
                <a:latin typeface="Calibri"/>
                <a:ea typeface="Calibri"/>
                <a:cs typeface="Calibri"/>
                <a:sym typeface="Calibri"/>
              </a:rPr>
              <a:t>Best of Silicon Valley Recognition for Energy Services</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About Sierra Business Council (SBC)</a:t>
            </a:r>
            <a:endParaRPr sz="3200" b="0" i="0" u="none" strike="noStrike" cap="none">
              <a:solidFill>
                <a:schemeClr val="accent1"/>
              </a:solidFill>
              <a:latin typeface="Arial"/>
              <a:ea typeface="Arial"/>
              <a:cs typeface="Arial"/>
              <a:sym typeface="Arial"/>
            </a:endParaRPr>
          </a:p>
        </p:txBody>
      </p:sp>
      <p:sp>
        <p:nvSpPr>
          <p:cNvPr id="146" name="Google Shape;146;p16"/>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5</a:t>
            </a:fld>
            <a:endParaRPr sz="800" b="0" i="0" u="none" strike="noStrike" cap="none">
              <a:solidFill>
                <a:schemeClr val="lt1"/>
              </a:solidFill>
              <a:latin typeface="Arial"/>
              <a:ea typeface="Arial"/>
              <a:cs typeface="Arial"/>
              <a:sym typeface="Arial"/>
            </a:endParaRPr>
          </a:p>
        </p:txBody>
      </p:sp>
      <p:pic>
        <p:nvPicPr>
          <p:cNvPr id="148" name="Google Shape;148;p16"/>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149" name="Google Shape;149;p16"/>
          <p:cNvPicPr preferRelativeResize="0"/>
          <p:nvPr/>
        </p:nvPicPr>
        <p:blipFill rotWithShape="1">
          <a:blip r:embed="rId4">
            <a:alphaModFix/>
          </a:blip>
          <a:srcRect/>
          <a:stretch/>
        </p:blipFill>
        <p:spPr>
          <a:xfrm>
            <a:off x="8609012" y="5867400"/>
            <a:ext cx="2505205" cy="457200"/>
          </a:xfrm>
          <a:prstGeom prst="rect">
            <a:avLst/>
          </a:prstGeom>
          <a:noFill/>
          <a:ln>
            <a:noFill/>
          </a:ln>
        </p:spPr>
      </p:pic>
      <p:sp>
        <p:nvSpPr>
          <p:cNvPr id="150" name="Google Shape;150;p16"/>
          <p:cNvSpPr/>
          <p:nvPr/>
        </p:nvSpPr>
        <p:spPr>
          <a:xfrm>
            <a:off x="1522876" y="1712416"/>
            <a:ext cx="9143536" cy="44319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Sierra Business Council is an organization focusing on the environment, communities, and economies of the Sierra region. We’re a certified non-profit in both California and Nevada and have a 20-year history in the region.</a:t>
            </a:r>
            <a:endParaRPr sz="18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1" u="none" strike="noStrike" cap="none">
                <a:solidFill>
                  <a:srgbClr val="525B13"/>
                </a:solidFill>
                <a:latin typeface="Arial"/>
                <a:ea typeface="Arial"/>
                <a:cs typeface="Arial"/>
                <a:sym typeface="Arial"/>
              </a:rPr>
              <a:t>Implements projects in several areas of expertise</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Community planning</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Natural area conservation and open space planning</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Rural economic development</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Collaborative process facilitation</a:t>
            </a:r>
            <a:endParaRPr/>
          </a:p>
          <a:p>
            <a:pPr marL="685800" marR="0" lvl="1"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Sustainable business practices</a:t>
            </a:r>
            <a:endParaRPr/>
          </a:p>
          <a:p>
            <a:pPr marL="400050" marR="0" lvl="1" indent="0" algn="l" rtl="0">
              <a:spcBef>
                <a:spcPts val="600"/>
              </a:spcBef>
              <a:spcAft>
                <a:spcPts val="0"/>
              </a:spcAft>
              <a:buNone/>
            </a:pPr>
            <a:endParaRPr sz="1800" b="0" i="0" u="none" strike="noStrike" cap="none">
              <a:solidFill>
                <a:srgbClr val="000000"/>
              </a:solidFill>
              <a:latin typeface="Arial"/>
              <a:ea typeface="Arial"/>
              <a:cs typeface="Arial"/>
              <a:sym typeface="Arial"/>
            </a:endParaRPr>
          </a:p>
          <a:p>
            <a:pPr marL="400050" marR="0" lvl="1" indent="0" algn="l" rtl="0">
              <a:spcBef>
                <a:spcPts val="0"/>
              </a:spcBef>
              <a:spcAft>
                <a:spcPts val="0"/>
              </a:spcAft>
              <a:buNone/>
            </a:pPr>
            <a:r>
              <a:rPr lang="en-US" sz="1800" b="0" i="0" u="none" strike="noStrike" cap="none">
                <a:solidFill>
                  <a:srgbClr val="525B13"/>
                </a:solidFill>
                <a:latin typeface="Arial"/>
                <a:ea typeface="Arial"/>
                <a:cs typeface="Arial"/>
                <a:sym typeface="Arial"/>
              </a:rPr>
              <a:t> … </a:t>
            </a:r>
            <a:r>
              <a:rPr lang="en-US" sz="1800" b="0" i="1" u="none" strike="noStrike" cap="none">
                <a:solidFill>
                  <a:srgbClr val="525B13"/>
                </a:solidFill>
                <a:latin typeface="Arial"/>
                <a:ea typeface="Arial"/>
                <a:cs typeface="Arial"/>
                <a:sym typeface="Arial"/>
              </a:rPr>
              <a:t>to increase community vitality, economic prosperity, environmental quality, and social fairness in the Sierra Nevada.</a:t>
            </a:r>
            <a:endParaRPr sz="1800" b="0" i="0" u="none" strike="noStrike" cap="none">
              <a:solidFill>
                <a:srgbClr val="525B13"/>
              </a:solidFill>
              <a:latin typeface="Arial"/>
              <a:ea typeface="Arial"/>
              <a:cs typeface="Arial"/>
              <a:sym typeface="Arial"/>
            </a:endParaRPr>
          </a:p>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51" name="Google Shape;151;p16" descr="A close up of a logo&#10;&#10;Description generated with very high confidence"/>
          <p:cNvPicPr preferRelativeResize="0"/>
          <p:nvPr/>
        </p:nvPicPr>
        <p:blipFill rotWithShape="1">
          <a:blip r:embed="rId5">
            <a:alphaModFix/>
          </a:blip>
          <a:srcRect l="10615" t="19231" r="11845" b="20460"/>
          <a:stretch/>
        </p:blipFill>
        <p:spPr>
          <a:xfrm>
            <a:off x="8761412" y="2743200"/>
            <a:ext cx="2057400" cy="1600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9"/>
          <p:cNvPicPr preferRelativeResize="0"/>
          <p:nvPr/>
        </p:nvPicPr>
        <p:blipFill rotWithShape="1">
          <a:blip r:embed="rId3">
            <a:alphaModFix/>
          </a:blip>
          <a:srcRect/>
          <a:stretch/>
        </p:blipFill>
        <p:spPr>
          <a:xfrm>
            <a:off x="1217612" y="5791200"/>
            <a:ext cx="1137828" cy="457200"/>
          </a:xfrm>
          <a:prstGeom prst="rect">
            <a:avLst/>
          </a:prstGeom>
          <a:noFill/>
          <a:ln>
            <a:noFill/>
          </a:ln>
        </p:spPr>
      </p:pic>
      <p:sp>
        <p:nvSpPr>
          <p:cNvPr id="187" name="Google Shape;187;p19"/>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i="0" u="none" strike="noStrike" cap="none" dirty="0">
                <a:solidFill>
                  <a:schemeClr val="accent1"/>
                </a:solidFill>
                <a:latin typeface="Arial"/>
                <a:ea typeface="Arial"/>
                <a:cs typeface="Arial"/>
                <a:sym typeface="Arial"/>
              </a:rPr>
              <a:t>The SEED Fund</a:t>
            </a:r>
            <a:endParaRPr b="1" dirty="0"/>
          </a:p>
        </p:txBody>
      </p:sp>
      <p:sp>
        <p:nvSpPr>
          <p:cNvPr id="188" name="Google Shape;188;p19"/>
          <p:cNvSpPr txBox="1">
            <a:spLocks noGrp="1"/>
          </p:cNvSpPr>
          <p:nvPr>
            <p:ph type="body" idx="1"/>
          </p:nvPr>
        </p:nvSpPr>
        <p:spPr>
          <a:xfrm>
            <a:off x="1494850" y="1905000"/>
            <a:ext cx="9143538" cy="4114800"/>
          </a:xfrm>
          <a:prstGeom prst="rect">
            <a:avLst/>
          </a:prstGeom>
          <a:noFill/>
          <a:ln>
            <a:noFill/>
          </a:ln>
        </p:spPr>
        <p:txBody>
          <a:bodyPr spcFirstLastPara="1" wrap="square" lIns="91425" tIns="45700" rIns="91425" bIns="45700" anchor="t" anchorCtr="0">
            <a:noAutofit/>
          </a:bodyPr>
          <a:lstStyle/>
          <a:p>
            <a:pPr marL="274320" lvl="0" indent="-247650">
              <a:lnSpc>
                <a:spcPct val="80000"/>
              </a:lnSpc>
              <a:spcBef>
                <a:spcPts val="0"/>
              </a:spcBef>
              <a:buSzPts val="1800"/>
            </a:pPr>
            <a:r>
              <a:rPr lang="en-US" sz="2000" dirty="0"/>
              <a:t>Collaborative group procurement for solar PV to take advantage of economies of scale</a:t>
            </a:r>
          </a:p>
          <a:p>
            <a:pPr marL="274320" lvl="0" indent="-247650">
              <a:lnSpc>
                <a:spcPct val="80000"/>
              </a:lnSpc>
              <a:buSzPts val="1800"/>
            </a:pPr>
            <a:r>
              <a:rPr lang="en-US" sz="2000" dirty="0"/>
              <a:t>Revolving fund addresses the barrier of upfront costs</a:t>
            </a:r>
          </a:p>
          <a:p>
            <a:pPr marL="548640" lvl="1" indent="-225425">
              <a:lnSpc>
                <a:spcPct val="80000"/>
              </a:lnSpc>
              <a:buSzPts val="1800"/>
            </a:pPr>
            <a:r>
              <a:rPr lang="en-US" dirty="0"/>
              <a:t>3-step opt-in program to empower private and public agencies to evaluate solar PV projects and participate in collaborative procurement</a:t>
            </a:r>
          </a:p>
          <a:p>
            <a:pPr marL="548640" lvl="1" indent="-225425">
              <a:lnSpc>
                <a:spcPct val="80000"/>
              </a:lnSpc>
              <a:buSzPts val="1800"/>
            </a:pPr>
            <a:r>
              <a:rPr lang="en-US" dirty="0"/>
              <a:t>Does not require upfront funds for project planning, site assessments, or procurement activities</a:t>
            </a:r>
          </a:p>
          <a:p>
            <a:pPr marL="274320" lvl="0" indent="-247650">
              <a:lnSpc>
                <a:spcPct val="80000"/>
              </a:lnSpc>
              <a:buSzPts val="1800"/>
            </a:pPr>
            <a:r>
              <a:rPr lang="en-US" sz="2000" dirty="0"/>
              <a:t>Provides unbiased technical and financial analysis to help evaluate solar PV procurement options</a:t>
            </a:r>
          </a:p>
          <a:p>
            <a:pPr marL="274320" lvl="0" indent="-247650">
              <a:lnSpc>
                <a:spcPct val="80000"/>
              </a:lnSpc>
              <a:buSzPts val="1800"/>
            </a:pPr>
            <a:r>
              <a:rPr lang="en-US" sz="2000" dirty="0"/>
              <a:t>If projects gain approval, vendors reimburse a small percentage of project cost to the SEED fund</a:t>
            </a:r>
            <a:endParaRPr sz="2000" b="0" i="0" u="none" strike="noStrike" cap="none" dirty="0">
              <a:solidFill>
                <a:schemeClr val="dk1"/>
              </a:solidFill>
              <a:latin typeface="Arial"/>
              <a:ea typeface="Arial"/>
              <a:cs typeface="Arial"/>
              <a:sym typeface="Arial"/>
            </a:endParaRPr>
          </a:p>
        </p:txBody>
      </p:sp>
      <p:sp>
        <p:nvSpPr>
          <p:cNvPr id="189" name="Google Shape;189;p19"/>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6</a:t>
            </a:fld>
            <a:endParaRPr sz="800" b="0" i="0" u="none" strike="noStrike" cap="none">
              <a:solidFill>
                <a:schemeClr val="lt1"/>
              </a:solidFill>
              <a:latin typeface="Arial"/>
              <a:ea typeface="Arial"/>
              <a:cs typeface="Arial"/>
              <a:sym typeface="Arial"/>
            </a:endParaRPr>
          </a:p>
        </p:txBody>
      </p:sp>
      <p:pic>
        <p:nvPicPr>
          <p:cNvPr id="191" name="Google Shape;191;p19"/>
          <p:cNvPicPr preferRelativeResize="0"/>
          <p:nvPr/>
        </p:nvPicPr>
        <p:blipFill rotWithShape="1">
          <a:blip r:embed="rId4">
            <a:alphaModFix/>
          </a:blip>
          <a:srcRect/>
          <a:stretch/>
        </p:blipFill>
        <p:spPr>
          <a:xfrm>
            <a:off x="8609012" y="5867400"/>
            <a:ext cx="2505205" cy="45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A6B727"/>
              </a:buClr>
              <a:buSzPts val="3200"/>
              <a:buFont typeface="Arial"/>
              <a:buNone/>
            </a:pPr>
            <a:r>
              <a:rPr lang="en-US" sz="3200" b="1" i="0" u="none" strike="noStrike" cap="none">
                <a:solidFill>
                  <a:srgbClr val="A6B727"/>
                </a:solidFill>
                <a:latin typeface="Arial"/>
                <a:ea typeface="Arial"/>
                <a:cs typeface="Arial"/>
                <a:sym typeface="Arial"/>
              </a:rPr>
              <a:t>SEED</a:t>
            </a:r>
            <a:r>
              <a:rPr lang="en-US" sz="3200" b="1" i="0" u="none" strike="noStrike" cap="none">
                <a:solidFill>
                  <a:schemeClr val="accent1"/>
                </a:solidFill>
                <a:latin typeface="Arial"/>
                <a:ea typeface="Arial"/>
                <a:cs typeface="Arial"/>
                <a:sym typeface="Arial"/>
              </a:rPr>
              <a:t> Fund Structure</a:t>
            </a:r>
            <a:endParaRPr b="1"/>
          </a:p>
        </p:txBody>
      </p:sp>
      <p:sp>
        <p:nvSpPr>
          <p:cNvPr id="197" name="Google Shape;197;p20"/>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7</a:t>
            </a:fld>
            <a:endParaRPr sz="800" b="0" i="0" u="none" strike="noStrike" cap="none">
              <a:solidFill>
                <a:schemeClr val="lt1"/>
              </a:solidFill>
              <a:latin typeface="Arial"/>
              <a:ea typeface="Arial"/>
              <a:cs typeface="Arial"/>
              <a:sym typeface="Arial"/>
            </a:endParaRPr>
          </a:p>
        </p:txBody>
      </p:sp>
      <p:pic>
        <p:nvPicPr>
          <p:cNvPr id="199" name="Google Shape;199;p20"/>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00" name="Google Shape;200;p20"/>
          <p:cNvPicPr preferRelativeResize="0"/>
          <p:nvPr/>
        </p:nvPicPr>
        <p:blipFill rotWithShape="1">
          <a:blip r:embed="rId4">
            <a:alphaModFix/>
          </a:blip>
          <a:srcRect/>
          <a:stretch/>
        </p:blipFill>
        <p:spPr>
          <a:xfrm>
            <a:off x="8609012" y="5867400"/>
            <a:ext cx="2505205" cy="457200"/>
          </a:xfrm>
          <a:prstGeom prst="rect">
            <a:avLst/>
          </a:prstGeom>
          <a:noFill/>
          <a:ln>
            <a:noFill/>
          </a:ln>
        </p:spPr>
      </p:pic>
      <p:grpSp>
        <p:nvGrpSpPr>
          <p:cNvPr id="201" name="Google Shape;201;p20"/>
          <p:cNvGrpSpPr/>
          <p:nvPr/>
        </p:nvGrpSpPr>
        <p:grpSpPr>
          <a:xfrm>
            <a:off x="912812" y="2001293"/>
            <a:ext cx="10287000" cy="2855414"/>
            <a:chOff x="985370" y="1752600"/>
            <a:chExt cx="10287000" cy="2855414"/>
          </a:xfrm>
        </p:grpSpPr>
        <p:sp>
          <p:nvSpPr>
            <p:cNvPr id="202" name="Google Shape;202;p20"/>
            <p:cNvSpPr/>
            <p:nvPr/>
          </p:nvSpPr>
          <p:spPr>
            <a:xfrm>
              <a:off x="3122612" y="1752600"/>
              <a:ext cx="5943600" cy="2569182"/>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accent4"/>
                  </a:solidFill>
                  <a:latin typeface="Arial"/>
                  <a:ea typeface="Arial"/>
                  <a:cs typeface="Arial"/>
                  <a:sym typeface="Arial"/>
                </a:rPr>
                <a:t>Multiple Rounds</a:t>
              </a:r>
              <a:endParaRPr/>
            </a:p>
            <a:p>
              <a:pPr marL="0" marR="0" lvl="0" indent="0" algn="ctr" rtl="0">
                <a:spcBef>
                  <a:spcPts val="0"/>
                </a:spcBef>
                <a:spcAft>
                  <a:spcPts val="0"/>
                </a:spcAft>
                <a:buNone/>
              </a:pPr>
              <a:r>
                <a:rPr lang="en-US" sz="1800" b="0" i="0" u="none" strike="noStrike" cap="none">
                  <a:solidFill>
                    <a:schemeClr val="accent4"/>
                  </a:solidFill>
                  <a:latin typeface="Arial"/>
                  <a:ea typeface="Arial"/>
                  <a:cs typeface="Arial"/>
                  <a:sym typeface="Arial"/>
                </a:rPr>
                <a:t>Regional Collaborative Purchasing Initiative</a:t>
              </a:r>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203" name="Google Shape;203;p20"/>
            <p:cNvSpPr/>
            <p:nvPr/>
          </p:nvSpPr>
          <p:spPr>
            <a:xfrm>
              <a:off x="3195170" y="2935464"/>
              <a:ext cx="2043396" cy="1299572"/>
            </a:xfrm>
            <a:prstGeom prst="roundRect">
              <a:avLst>
                <a:gd name="adj" fmla="val 16667"/>
              </a:avLst>
            </a:prstGeom>
            <a:solidFill>
              <a:schemeClr val="accen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SEED FUND, LLC</a:t>
              </a:r>
              <a:endParaRPr/>
            </a:p>
            <a:p>
              <a:pPr marL="0" marR="0" lvl="0" indent="0" algn="ctr" rtl="0">
                <a:spcBef>
                  <a:spcPts val="0"/>
                </a:spcBef>
                <a:spcAft>
                  <a:spcPts val="0"/>
                </a:spcAft>
                <a:buNone/>
              </a:pPr>
              <a:endParaRPr sz="1600" b="1"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1600" b="1" i="0" u="none" strike="noStrike" cap="none">
                <a:solidFill>
                  <a:schemeClr val="lt1"/>
                </a:solidFill>
                <a:latin typeface="Arial"/>
                <a:ea typeface="Arial"/>
                <a:cs typeface="Arial"/>
                <a:sym typeface="Arial"/>
              </a:endParaRPr>
            </a:p>
          </p:txBody>
        </p:sp>
        <p:sp>
          <p:nvSpPr>
            <p:cNvPr id="204" name="Google Shape;204;p20"/>
            <p:cNvSpPr/>
            <p:nvPr/>
          </p:nvSpPr>
          <p:spPr>
            <a:xfrm>
              <a:off x="9861614" y="3124200"/>
              <a:ext cx="1410756" cy="914400"/>
            </a:xfrm>
            <a:prstGeom prst="roundRect">
              <a:avLst>
                <a:gd name="adj" fmla="val 16667"/>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525B13"/>
                  </a:solidFill>
                  <a:latin typeface="Arial"/>
                  <a:ea typeface="Arial"/>
                  <a:cs typeface="Arial"/>
                  <a:sym typeface="Arial"/>
                </a:rPr>
                <a:t>VENDORS</a:t>
              </a:r>
              <a:endParaRPr/>
            </a:p>
          </p:txBody>
        </p:sp>
        <p:sp>
          <p:nvSpPr>
            <p:cNvPr id="205" name="Google Shape;205;p20"/>
            <p:cNvSpPr/>
            <p:nvPr/>
          </p:nvSpPr>
          <p:spPr>
            <a:xfrm>
              <a:off x="985370" y="1825448"/>
              <a:ext cx="1486956" cy="1533475"/>
            </a:xfrm>
            <a:prstGeom prst="roundRect">
              <a:avLst>
                <a:gd name="adj" fmla="val 16667"/>
              </a:avLst>
            </a:prstGeom>
            <a:noFill/>
            <a:ln w="25400" cap="flat" cmpd="sng">
              <a:solidFill>
                <a:srgbClr val="FFC4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dk1"/>
                  </a:solidFill>
                  <a:latin typeface="Arial"/>
                  <a:ea typeface="Arial"/>
                  <a:cs typeface="Arial"/>
                  <a:sym typeface="Arial"/>
                </a:rPr>
                <a:t>SPONSOR</a:t>
              </a:r>
              <a:endParaRPr dirty="0"/>
            </a:p>
            <a:p>
              <a:pPr marL="0" marR="0" lvl="0" indent="0" algn="ctr" rtl="0">
                <a:spcBef>
                  <a:spcPts val="0"/>
                </a:spcBef>
                <a:spcAft>
                  <a:spcPts val="0"/>
                </a:spcAft>
                <a:buNone/>
              </a:pPr>
              <a:r>
                <a:rPr lang="en-US" sz="1400" b="0" i="0" u="none" strike="noStrike" cap="none" dirty="0">
                  <a:solidFill>
                    <a:schemeClr val="dk1"/>
                  </a:solidFill>
                  <a:latin typeface="Arial"/>
                  <a:ea typeface="Arial"/>
                  <a:cs typeface="Arial"/>
                  <a:sym typeface="Arial"/>
                </a:rPr>
                <a:t>(CSI RD&amp;D Grant; Previous Rounds of SEED Fund)</a:t>
              </a:r>
              <a:endParaRPr dirty="0"/>
            </a:p>
          </p:txBody>
        </p:sp>
        <p:cxnSp>
          <p:nvCxnSpPr>
            <p:cNvPr id="206" name="Google Shape;206;p20"/>
            <p:cNvCxnSpPr>
              <a:cxnSpLocks/>
              <a:stCxn id="205" idx="2"/>
              <a:endCxn id="203" idx="1"/>
            </p:cNvCxnSpPr>
            <p:nvPr/>
          </p:nvCxnSpPr>
          <p:spPr>
            <a:xfrm rot="16200000" flipH="1">
              <a:off x="2348846" y="2738925"/>
              <a:ext cx="226327" cy="1466322"/>
            </a:xfrm>
            <a:prstGeom prst="bentConnector2">
              <a:avLst/>
            </a:prstGeom>
            <a:noFill/>
            <a:ln w="28575" cap="flat" cmpd="sng">
              <a:solidFill>
                <a:srgbClr val="C00000"/>
              </a:solidFill>
              <a:prstDash val="solid"/>
              <a:round/>
              <a:headEnd type="none" w="sm" len="sm"/>
              <a:tailEnd type="triangle" w="med" len="med"/>
            </a:ln>
          </p:spPr>
        </p:cxnSp>
        <p:sp>
          <p:nvSpPr>
            <p:cNvPr id="207" name="Google Shape;207;p20"/>
            <p:cNvSpPr/>
            <p:nvPr/>
          </p:nvSpPr>
          <p:spPr>
            <a:xfrm>
              <a:off x="7008812" y="2935464"/>
              <a:ext cx="1949358" cy="1299572"/>
            </a:xfrm>
            <a:prstGeom prst="roundRect">
              <a:avLst>
                <a:gd name="adj" fmla="val 16667"/>
              </a:avLst>
            </a:prstGeom>
            <a:solidFill>
              <a:schemeClr val="accen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PARTICIPANTS</a:t>
              </a:r>
              <a:endParaRPr/>
            </a:p>
          </p:txBody>
        </p:sp>
        <p:cxnSp>
          <p:nvCxnSpPr>
            <p:cNvPr id="208" name="Google Shape;208;p20"/>
            <p:cNvCxnSpPr>
              <a:stCxn id="203" idx="3"/>
              <a:endCxn id="207" idx="1"/>
            </p:cNvCxnSpPr>
            <p:nvPr/>
          </p:nvCxnSpPr>
          <p:spPr>
            <a:xfrm>
              <a:off x="5238566" y="3585250"/>
              <a:ext cx="1770300" cy="0"/>
            </a:xfrm>
            <a:prstGeom prst="straightConnector1">
              <a:avLst/>
            </a:prstGeom>
            <a:noFill/>
            <a:ln w="28575" cap="flat" cmpd="sng">
              <a:solidFill>
                <a:srgbClr val="C00000"/>
              </a:solidFill>
              <a:prstDash val="solid"/>
              <a:round/>
              <a:headEnd type="triangle" w="med" len="med"/>
              <a:tailEnd type="triangle" w="med" len="med"/>
            </a:ln>
          </p:spPr>
        </p:cxnSp>
        <p:sp>
          <p:nvSpPr>
            <p:cNvPr id="209" name="Google Shape;209;p20"/>
            <p:cNvSpPr/>
            <p:nvPr/>
          </p:nvSpPr>
          <p:spPr>
            <a:xfrm>
              <a:off x="3271370" y="3619500"/>
              <a:ext cx="926865" cy="419100"/>
            </a:xfrm>
            <a:prstGeom prst="roundRect">
              <a:avLst>
                <a:gd name="adj" fmla="val 16667"/>
              </a:avLst>
            </a:prstGeom>
            <a:solidFill>
              <a:schemeClr val="l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525B13"/>
                  </a:solidFill>
                  <a:latin typeface="Arial"/>
                  <a:ea typeface="Arial"/>
                  <a:cs typeface="Arial"/>
                  <a:sym typeface="Arial"/>
                </a:rPr>
                <a:t>OPTONY</a:t>
              </a:r>
              <a:endParaRPr/>
            </a:p>
          </p:txBody>
        </p:sp>
        <p:sp>
          <p:nvSpPr>
            <p:cNvPr id="210" name="Google Shape;210;p20"/>
            <p:cNvSpPr/>
            <p:nvPr/>
          </p:nvSpPr>
          <p:spPr>
            <a:xfrm>
              <a:off x="4265612" y="3619500"/>
              <a:ext cx="838200" cy="419100"/>
            </a:xfrm>
            <a:prstGeom prst="roundRect">
              <a:avLst>
                <a:gd name="adj" fmla="val 16667"/>
              </a:avLst>
            </a:prstGeom>
            <a:solidFill>
              <a:schemeClr val="lt1"/>
            </a:solidFill>
            <a:ln w="2540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525B13"/>
                  </a:solidFill>
                  <a:latin typeface="Arial"/>
                  <a:ea typeface="Arial"/>
                  <a:cs typeface="Arial"/>
                  <a:sym typeface="Arial"/>
                </a:rPr>
                <a:t>SEI</a:t>
              </a:r>
              <a:endParaRPr/>
            </a:p>
          </p:txBody>
        </p:sp>
        <p:sp>
          <p:nvSpPr>
            <p:cNvPr id="211" name="Google Shape;211;p20"/>
            <p:cNvSpPr/>
            <p:nvPr/>
          </p:nvSpPr>
          <p:spPr>
            <a:xfrm>
              <a:off x="5221222" y="2742126"/>
              <a:ext cx="1770246" cy="88758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rgbClr val="C00000"/>
                  </a:solidFill>
                  <a:latin typeface="Arial"/>
                  <a:ea typeface="Arial"/>
                  <a:cs typeface="Arial"/>
                  <a:sym typeface="Arial"/>
                </a:rPr>
                <a:t>Memorandum  of Understanding</a:t>
              </a:r>
              <a:endParaRPr/>
            </a:p>
          </p:txBody>
        </p:sp>
        <p:sp>
          <p:nvSpPr>
            <p:cNvPr id="212" name="Google Shape;212;p20"/>
            <p:cNvSpPr txBox="1"/>
            <p:nvPr/>
          </p:nvSpPr>
          <p:spPr>
            <a:xfrm>
              <a:off x="5142335" y="4321782"/>
              <a:ext cx="1908599" cy="2862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b="0" i="0" u="none" strike="noStrike" cap="none" dirty="0">
                  <a:solidFill>
                    <a:srgbClr val="C00000"/>
                  </a:solidFill>
                  <a:latin typeface="Arial"/>
                  <a:ea typeface="Arial"/>
                  <a:cs typeface="Arial"/>
                  <a:sym typeface="Arial"/>
                </a:rPr>
                <a:t>Technical Assistance</a:t>
              </a:r>
              <a:endParaRPr dirty="0"/>
            </a:p>
          </p:txBody>
        </p:sp>
        <p:cxnSp>
          <p:nvCxnSpPr>
            <p:cNvPr id="213" name="Google Shape;213;p20"/>
            <p:cNvCxnSpPr/>
            <p:nvPr/>
          </p:nvCxnSpPr>
          <p:spPr>
            <a:xfrm>
              <a:off x="4875212" y="4464898"/>
              <a:ext cx="325861" cy="0"/>
            </a:xfrm>
            <a:prstGeom prst="straightConnector1">
              <a:avLst/>
            </a:prstGeom>
            <a:noFill/>
            <a:ln w="28575" cap="flat" cmpd="sng">
              <a:solidFill>
                <a:srgbClr val="C00000"/>
              </a:solidFill>
              <a:prstDash val="solid"/>
              <a:round/>
              <a:headEnd type="none" w="sm" len="sm"/>
              <a:tailEnd type="triangle" w="med" len="med"/>
            </a:ln>
          </p:spPr>
        </p:cxnSp>
        <p:sp>
          <p:nvSpPr>
            <p:cNvPr id="214" name="Google Shape;214;p20"/>
            <p:cNvSpPr txBox="1"/>
            <p:nvPr/>
          </p:nvSpPr>
          <p:spPr>
            <a:xfrm>
              <a:off x="8815814" y="4321782"/>
              <a:ext cx="1417376" cy="2862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400" b="0" i="0" u="none" strike="noStrike" cap="none">
                  <a:solidFill>
                    <a:srgbClr val="C00000"/>
                  </a:solidFill>
                  <a:latin typeface="Arial"/>
                  <a:ea typeface="Arial"/>
                  <a:cs typeface="Arial"/>
                  <a:sym typeface="Arial"/>
                </a:rPr>
                <a:t>Solar Contract</a:t>
              </a:r>
              <a:endParaRPr/>
            </a:p>
          </p:txBody>
        </p:sp>
        <p:cxnSp>
          <p:nvCxnSpPr>
            <p:cNvPr id="215" name="Google Shape;215;p20"/>
            <p:cNvCxnSpPr>
              <a:stCxn id="207" idx="3"/>
              <a:endCxn id="204" idx="1"/>
            </p:cNvCxnSpPr>
            <p:nvPr/>
          </p:nvCxnSpPr>
          <p:spPr>
            <a:xfrm rot="10800000" flipH="1">
              <a:off x="8958170" y="3581350"/>
              <a:ext cx="903300" cy="3900"/>
            </a:xfrm>
            <a:prstGeom prst="straightConnector1">
              <a:avLst/>
            </a:prstGeom>
            <a:noFill/>
            <a:ln w="28575" cap="flat" cmpd="sng">
              <a:solidFill>
                <a:srgbClr val="C00000"/>
              </a:solidFill>
              <a:prstDash val="solid"/>
              <a:round/>
              <a:headEnd type="triangle" w="med" len="med"/>
              <a:tailEnd type="triangle" w="med" len="med"/>
            </a:ln>
          </p:spPr>
        </p:cxnSp>
        <p:cxnSp>
          <p:nvCxnSpPr>
            <p:cNvPr id="216" name="Google Shape;216;p20"/>
            <p:cNvCxnSpPr/>
            <p:nvPr/>
          </p:nvCxnSpPr>
          <p:spPr>
            <a:xfrm>
              <a:off x="8532812" y="4464898"/>
              <a:ext cx="325861" cy="0"/>
            </a:xfrm>
            <a:prstGeom prst="straightConnector1">
              <a:avLst/>
            </a:prstGeom>
            <a:noFill/>
            <a:ln w="28575" cap="flat" cmpd="sng">
              <a:solidFill>
                <a:srgbClr val="C00000"/>
              </a:solidFill>
              <a:prstDash val="solid"/>
              <a:round/>
              <a:headEnd type="none" w="sm" len="sm"/>
              <a:tailEnd type="triangle" w="med" len="med"/>
            </a:ln>
          </p:spPr>
        </p:cxnSp>
      </p:grpSp>
      <p:cxnSp>
        <p:nvCxnSpPr>
          <p:cNvPr id="14" name="Straight Connector 13">
            <a:extLst>
              <a:ext uri="{FF2B5EF4-FFF2-40B4-BE49-F238E27FC236}">
                <a16:creationId xmlns:a16="http://schemas.microsoft.com/office/drawing/2014/main" id="{93C25535-6D8A-41B5-9717-7DEC34E39C06}"/>
              </a:ext>
            </a:extLst>
          </p:cNvPr>
          <p:cNvCxnSpPr>
            <a:cxnSpLocks/>
          </p:cNvCxnSpPr>
          <p:nvPr/>
        </p:nvCxnSpPr>
        <p:spPr>
          <a:xfrm>
            <a:off x="10494434" y="4483729"/>
            <a:ext cx="0" cy="650979"/>
          </a:xfrm>
          <a:prstGeom prst="line">
            <a:avLst/>
          </a:prstGeom>
          <a:noFill/>
          <a:ln w="28575" cap="flat" cmpd="sng">
            <a:solidFill>
              <a:srgbClr val="C00000"/>
            </a:solidFill>
            <a:prstDash val="solid"/>
            <a:round/>
            <a:headEnd type="none" w="sm" len="sm"/>
            <a:tailEnd type="triangle" w="med" len="med"/>
          </a:ln>
        </p:spPr>
      </p:cxnSp>
      <p:cxnSp>
        <p:nvCxnSpPr>
          <p:cNvPr id="19" name="Connector: Elbow 18">
            <a:extLst>
              <a:ext uri="{FF2B5EF4-FFF2-40B4-BE49-F238E27FC236}">
                <a16:creationId xmlns:a16="http://schemas.microsoft.com/office/drawing/2014/main" id="{C6F598C6-C510-4387-B5AC-7431E43B9152}"/>
              </a:ext>
            </a:extLst>
          </p:cNvPr>
          <p:cNvCxnSpPr>
            <a:cxnSpLocks/>
          </p:cNvCxnSpPr>
          <p:nvPr/>
        </p:nvCxnSpPr>
        <p:spPr>
          <a:xfrm rot="10800000">
            <a:off x="4125678" y="4657221"/>
            <a:ext cx="6368759" cy="491554"/>
          </a:xfrm>
          <a:prstGeom prst="bentConnector3">
            <a:avLst>
              <a:gd name="adj1" fmla="val 99920"/>
            </a:avLst>
          </a:prstGeom>
          <a:noFill/>
          <a:ln w="28575" cap="flat" cmpd="sng">
            <a:solidFill>
              <a:srgbClr val="C00000"/>
            </a:solidFill>
            <a:prstDash val="solid"/>
            <a:round/>
            <a:headEnd type="none" w="sm" len="sm"/>
            <a:tailEnd type="triangle" w="med" len="med"/>
          </a:ln>
        </p:spPr>
      </p:cxnSp>
      <p:sp>
        <p:nvSpPr>
          <p:cNvPr id="45" name="Google Shape;212;p20">
            <a:extLst>
              <a:ext uri="{FF2B5EF4-FFF2-40B4-BE49-F238E27FC236}">
                <a16:creationId xmlns:a16="http://schemas.microsoft.com/office/drawing/2014/main" id="{312FE79D-388C-40EF-BB37-7E8936AD4BBD}"/>
              </a:ext>
            </a:extLst>
          </p:cNvPr>
          <p:cNvSpPr txBox="1"/>
          <p:nvPr/>
        </p:nvSpPr>
        <p:spPr>
          <a:xfrm>
            <a:off x="4588478" y="5217875"/>
            <a:ext cx="5537040" cy="4892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lnSpc>
                <a:spcPct val="90000"/>
              </a:lnSpc>
              <a:buNone/>
              <a:defRPr>
                <a:solidFill>
                  <a:srgbClr val="C00000"/>
                </a:solidFill>
              </a:defRPr>
            </a:lvl1pPr>
          </a:lstStyle>
          <a:p>
            <a:r>
              <a:rPr lang="en-US" dirty="0"/>
              <a:t>Reimbursement for Next Round of SEED Fund Procurement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0" i="0" u="none" strike="noStrike" cap="none">
                <a:solidFill>
                  <a:schemeClr val="accent1"/>
                </a:solidFill>
                <a:latin typeface="Arial"/>
                <a:ea typeface="Arial"/>
                <a:cs typeface="Arial"/>
                <a:sym typeface="Arial"/>
              </a:rPr>
              <a:t>Past Regional </a:t>
            </a:r>
            <a:r>
              <a:rPr lang="en-US"/>
              <a:t>Rounds</a:t>
            </a:r>
            <a:endParaRPr/>
          </a:p>
        </p:txBody>
      </p:sp>
      <p:sp>
        <p:nvSpPr>
          <p:cNvPr id="236" name="Google Shape;236;p22"/>
          <p:cNvSpPr txBox="1">
            <a:spLocks noGrp="1"/>
          </p:cNvSpPr>
          <p:nvPr>
            <p:ph type="body" idx="1"/>
          </p:nvPr>
        </p:nvSpPr>
        <p:spPr>
          <a:xfrm>
            <a:off x="8149946" y="2345250"/>
            <a:ext cx="28248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rgbClr val="FF0000"/>
                </a:solidFill>
                <a:latin typeface="Arial"/>
                <a:ea typeface="Arial"/>
                <a:cs typeface="Arial"/>
                <a:sym typeface="Arial"/>
              </a:rPr>
              <a:t>SEED North Bay</a:t>
            </a:r>
            <a:endParaRPr/>
          </a:p>
        </p:txBody>
      </p:sp>
      <p:sp>
        <p:nvSpPr>
          <p:cNvPr id="237" name="Google Shape;237;p22"/>
          <p:cNvSpPr txBox="1">
            <a:spLocks noGrp="1"/>
          </p:cNvSpPr>
          <p:nvPr>
            <p:ph type="body" idx="2"/>
          </p:nvPr>
        </p:nvSpPr>
        <p:spPr>
          <a:xfrm>
            <a:off x="8347661" y="2345250"/>
            <a:ext cx="3514829" cy="321545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1" i="0" u="none" strike="noStrike" cap="none" dirty="0">
              <a:solidFill>
                <a:srgbClr val="FF0000"/>
              </a:solidFill>
              <a:latin typeface="Arial"/>
              <a:ea typeface="Arial"/>
              <a:cs typeface="Arial"/>
              <a:sym typeface="Arial"/>
            </a:endParaRPr>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13 Agencies in RFP</a:t>
            </a:r>
          </a:p>
          <a:p>
            <a:pPr marL="274320" marR="0" lvl="0" indent="-274320" algn="l" rtl="0">
              <a:lnSpc>
                <a:spcPct val="90000"/>
              </a:lnSpc>
              <a:spcBef>
                <a:spcPts val="1800"/>
              </a:spcBef>
              <a:spcAft>
                <a:spcPts val="0"/>
              </a:spcAft>
              <a:buClr>
                <a:schemeClr val="dk1"/>
              </a:buClr>
              <a:buSzPts val="2000"/>
              <a:buFont typeface="Arial"/>
              <a:buChar char="▪"/>
            </a:pPr>
            <a:r>
              <a:rPr lang="en-US" dirty="0"/>
              <a:t>Led by City of San Rafael</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32 total sites</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4.3 MW constructed; 0.3 MW in design</a:t>
            </a:r>
            <a:endParaRPr dirty="0"/>
          </a:p>
          <a:p>
            <a:pPr marL="0" marR="0" lvl="0" indent="0" algn="l" rtl="0">
              <a:lnSpc>
                <a:spcPct val="90000"/>
              </a:lnSpc>
              <a:spcBef>
                <a:spcPts val="180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238" name="Google Shape;238;p22"/>
          <p:cNvSpPr txBox="1">
            <a:spLocks noGrp="1"/>
          </p:cNvSpPr>
          <p:nvPr>
            <p:ph type="body" idx="3"/>
          </p:nvPr>
        </p:nvSpPr>
        <p:spPr>
          <a:xfrm>
            <a:off x="5019646" y="2345250"/>
            <a:ext cx="28794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rgbClr val="FF0000"/>
                </a:solidFill>
                <a:latin typeface="Arial"/>
                <a:ea typeface="Arial"/>
                <a:cs typeface="Arial"/>
                <a:sym typeface="Arial"/>
              </a:rPr>
              <a:t>SEED Monterey Bay</a:t>
            </a:r>
            <a:endParaRPr/>
          </a:p>
        </p:txBody>
      </p:sp>
      <p:sp>
        <p:nvSpPr>
          <p:cNvPr id="239" name="Google Shape;239;p22"/>
          <p:cNvSpPr txBox="1">
            <a:spLocks noGrp="1"/>
          </p:cNvSpPr>
          <p:nvPr>
            <p:ph type="body" idx="4"/>
          </p:nvPr>
        </p:nvSpPr>
        <p:spPr>
          <a:xfrm>
            <a:off x="4635113" y="2345249"/>
            <a:ext cx="3514829" cy="3215451"/>
          </a:xfrm>
          <a:prstGeom prst="rect">
            <a:avLst/>
          </a:prstGeom>
          <a:noFill/>
          <a:ln w="38100" cap="flat" cmpd="sng">
            <a:solidFill>
              <a:srgbClr val="A6B72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8 Agencies in RFP</a:t>
            </a:r>
          </a:p>
          <a:p>
            <a:pPr marL="274320" marR="0" lvl="0" indent="-274320" algn="l" rtl="0">
              <a:lnSpc>
                <a:spcPct val="90000"/>
              </a:lnSpc>
              <a:spcBef>
                <a:spcPts val="1800"/>
              </a:spcBef>
              <a:spcAft>
                <a:spcPts val="0"/>
              </a:spcAft>
              <a:buClr>
                <a:schemeClr val="dk1"/>
              </a:buClr>
              <a:buSzPts val="2000"/>
              <a:buFont typeface="Arial"/>
              <a:buChar char="▪"/>
            </a:pPr>
            <a:r>
              <a:rPr lang="en-US" dirty="0"/>
              <a:t>Led by County of Santa Cruz</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34 total sites </a:t>
            </a:r>
            <a:endParaRPr dirty="0"/>
          </a:p>
          <a:p>
            <a:pPr marL="274320" marR="0" lvl="0" indent="-274320" algn="l" rtl="0">
              <a:lnSpc>
                <a:spcPct val="90000"/>
              </a:lnSpc>
              <a:spcBef>
                <a:spcPts val="18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12 MW </a:t>
            </a:r>
            <a:r>
              <a:rPr lang="en-US" dirty="0"/>
              <a:t>considered; ~3 MW constructed; ~3 MW in negotiations</a:t>
            </a:r>
            <a:endParaRPr dirty="0"/>
          </a:p>
        </p:txBody>
      </p:sp>
      <p:sp>
        <p:nvSpPr>
          <p:cNvPr id="240" name="Google Shape;240;p22"/>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8</a:t>
            </a:fld>
            <a:endParaRPr sz="800" b="0" i="0" u="none" strike="noStrike" cap="none">
              <a:solidFill>
                <a:schemeClr val="lt1"/>
              </a:solidFill>
              <a:latin typeface="Arial"/>
              <a:ea typeface="Arial"/>
              <a:cs typeface="Arial"/>
              <a:sym typeface="Arial"/>
            </a:endParaRPr>
          </a:p>
        </p:txBody>
      </p:sp>
      <p:pic>
        <p:nvPicPr>
          <p:cNvPr id="242" name="Google Shape;242;p22"/>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43" name="Google Shape;243;p22"/>
          <p:cNvPicPr preferRelativeResize="0"/>
          <p:nvPr/>
        </p:nvPicPr>
        <p:blipFill rotWithShape="1">
          <a:blip r:embed="rId4">
            <a:alphaModFix/>
          </a:blip>
          <a:srcRect/>
          <a:stretch/>
        </p:blipFill>
        <p:spPr>
          <a:xfrm>
            <a:off x="8609012" y="5867400"/>
            <a:ext cx="2505205" cy="457200"/>
          </a:xfrm>
          <a:prstGeom prst="rect">
            <a:avLst/>
          </a:prstGeom>
          <a:noFill/>
          <a:ln>
            <a:noFill/>
          </a:ln>
        </p:spPr>
      </p:pic>
      <p:pic>
        <p:nvPicPr>
          <p:cNvPr id="244" name="Google Shape;244;p22"/>
          <p:cNvPicPr preferRelativeResize="0"/>
          <p:nvPr/>
        </p:nvPicPr>
        <p:blipFill rotWithShape="1">
          <a:blip r:embed="rId5">
            <a:alphaModFix/>
          </a:blip>
          <a:srcRect l="34340" t="20823" b="28915"/>
          <a:stretch/>
        </p:blipFill>
        <p:spPr>
          <a:xfrm>
            <a:off x="781467" y="2126075"/>
            <a:ext cx="3245875" cy="32154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1522876" y="609600"/>
            <a:ext cx="9143538" cy="106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a:t>Participation</a:t>
            </a:r>
            <a:r>
              <a:rPr lang="en-US" sz="3200" b="0" i="0" u="none" strike="noStrike" cap="none">
                <a:solidFill>
                  <a:schemeClr val="accent1"/>
                </a:solidFill>
                <a:latin typeface="Arial"/>
                <a:ea typeface="Arial"/>
                <a:cs typeface="Arial"/>
                <a:sym typeface="Arial"/>
              </a:rPr>
              <a:t> Timeline</a:t>
            </a:r>
            <a:endParaRPr/>
          </a:p>
        </p:txBody>
      </p:sp>
      <p:sp>
        <p:nvSpPr>
          <p:cNvPr id="250" name="Google Shape;250;p23"/>
          <p:cNvSpPr txBox="1">
            <a:spLocks noGrp="1"/>
          </p:cNvSpPr>
          <p:nvPr>
            <p:ph type="sldNum" idx="12"/>
          </p:nvPr>
        </p:nvSpPr>
        <p:spPr>
          <a:xfrm>
            <a:off x="9730094" y="6516865"/>
            <a:ext cx="936319" cy="2286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lt1"/>
                </a:solidFill>
                <a:latin typeface="Arial"/>
                <a:ea typeface="Arial"/>
                <a:cs typeface="Arial"/>
                <a:sym typeface="Arial"/>
              </a:rPr>
              <a:t>9</a:t>
            </a:fld>
            <a:endParaRPr sz="800" b="0" i="0" u="none" strike="noStrike" cap="none">
              <a:solidFill>
                <a:schemeClr val="lt1"/>
              </a:solidFill>
              <a:latin typeface="Arial"/>
              <a:ea typeface="Arial"/>
              <a:cs typeface="Arial"/>
              <a:sym typeface="Arial"/>
            </a:endParaRPr>
          </a:p>
        </p:txBody>
      </p:sp>
      <p:pic>
        <p:nvPicPr>
          <p:cNvPr id="252" name="Google Shape;252;p23"/>
          <p:cNvPicPr preferRelativeResize="0"/>
          <p:nvPr/>
        </p:nvPicPr>
        <p:blipFill rotWithShape="1">
          <a:blip r:embed="rId3">
            <a:alphaModFix/>
          </a:blip>
          <a:srcRect/>
          <a:stretch/>
        </p:blipFill>
        <p:spPr>
          <a:xfrm>
            <a:off x="1217612" y="5791200"/>
            <a:ext cx="1137828" cy="457200"/>
          </a:xfrm>
          <a:prstGeom prst="rect">
            <a:avLst/>
          </a:prstGeom>
          <a:noFill/>
          <a:ln>
            <a:noFill/>
          </a:ln>
        </p:spPr>
      </p:pic>
      <p:pic>
        <p:nvPicPr>
          <p:cNvPr id="253" name="Google Shape;253;p23"/>
          <p:cNvPicPr preferRelativeResize="0"/>
          <p:nvPr/>
        </p:nvPicPr>
        <p:blipFill rotWithShape="1">
          <a:blip r:embed="rId4">
            <a:alphaModFix/>
          </a:blip>
          <a:srcRect/>
          <a:stretch/>
        </p:blipFill>
        <p:spPr>
          <a:xfrm>
            <a:off x="8609012" y="5867400"/>
            <a:ext cx="2505205" cy="457200"/>
          </a:xfrm>
          <a:prstGeom prst="rect">
            <a:avLst/>
          </a:prstGeom>
          <a:noFill/>
          <a:ln>
            <a:noFill/>
          </a:ln>
        </p:spPr>
      </p:pic>
      <p:grpSp>
        <p:nvGrpSpPr>
          <p:cNvPr id="254" name="Google Shape;254;p23"/>
          <p:cNvGrpSpPr/>
          <p:nvPr/>
        </p:nvGrpSpPr>
        <p:grpSpPr>
          <a:xfrm>
            <a:off x="1014218" y="2212550"/>
            <a:ext cx="10241616" cy="3056139"/>
            <a:chOff x="1362555" y="2590800"/>
            <a:chExt cx="9463714" cy="2694165"/>
          </a:xfrm>
        </p:grpSpPr>
        <p:grpSp>
          <p:nvGrpSpPr>
            <p:cNvPr id="255" name="Google Shape;255;p23"/>
            <p:cNvGrpSpPr/>
            <p:nvPr/>
          </p:nvGrpSpPr>
          <p:grpSpPr>
            <a:xfrm>
              <a:off x="1370012" y="3012948"/>
              <a:ext cx="9137142" cy="2272017"/>
              <a:chOff x="1525841" y="3012948"/>
              <a:chExt cx="9137142" cy="2272017"/>
            </a:xfrm>
          </p:grpSpPr>
          <p:grpSp>
            <p:nvGrpSpPr>
              <p:cNvPr id="256" name="Google Shape;256;p23"/>
              <p:cNvGrpSpPr/>
              <p:nvPr/>
            </p:nvGrpSpPr>
            <p:grpSpPr>
              <a:xfrm>
                <a:off x="1525841" y="3012948"/>
                <a:ext cx="9137142" cy="832105"/>
                <a:chOff x="1525841" y="3000247"/>
                <a:chExt cx="9137142" cy="832105"/>
              </a:xfrm>
            </p:grpSpPr>
            <p:sp>
              <p:nvSpPr>
                <p:cNvPr id="257" name="Google Shape;257;p23"/>
                <p:cNvSpPr/>
                <p:nvPr/>
              </p:nvSpPr>
              <p:spPr>
                <a:xfrm>
                  <a:off x="152584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Google Shape;258;p23"/>
                <p:cNvSpPr/>
                <p:nvPr/>
              </p:nvSpPr>
              <p:spPr>
                <a:xfrm>
                  <a:off x="1754441" y="3001753"/>
                  <a:ext cx="1046113"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Recruit Participants</a:t>
                  </a:r>
                  <a:endParaRPr sz="1200"/>
                </a:p>
              </p:txBody>
            </p:sp>
            <p:sp>
              <p:nvSpPr>
                <p:cNvPr id="259" name="Google Shape;259;p23"/>
                <p:cNvSpPr/>
                <p:nvPr/>
              </p:nvSpPr>
              <p:spPr>
                <a:xfrm>
                  <a:off x="283624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Google Shape;260;p23"/>
                <p:cNvSpPr/>
                <p:nvPr/>
              </p:nvSpPr>
              <p:spPr>
                <a:xfrm>
                  <a:off x="314217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Sign MOU</a:t>
                  </a:r>
                  <a:endParaRPr sz="1200"/>
                </a:p>
              </p:txBody>
            </p:sp>
            <p:sp>
              <p:nvSpPr>
                <p:cNvPr id="261" name="Google Shape;261;p23"/>
                <p:cNvSpPr/>
                <p:nvPr/>
              </p:nvSpPr>
              <p:spPr>
                <a:xfrm>
                  <a:off x="414665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Google Shape;262;p23"/>
                <p:cNvSpPr/>
                <p:nvPr/>
              </p:nvSpPr>
              <p:spPr>
                <a:xfrm>
                  <a:off x="4452582" y="3000247"/>
                  <a:ext cx="968781" cy="832105"/>
                </a:xfrm>
                <a:custGeom>
                  <a:avLst/>
                  <a:gdLst/>
                  <a:ahLst/>
                  <a:cxnLst/>
                  <a:rect l="l" t="t" r="r" b="b"/>
                  <a:pathLst>
                    <a:path w="968781" h="832105" extrusionOk="0">
                      <a:moveTo>
                        <a:pt x="0" y="83211"/>
                      </a:moveTo>
                      <a:cubicBezTo>
                        <a:pt x="0" y="37255"/>
                        <a:pt x="37255" y="0"/>
                        <a:pt x="83211" y="0"/>
                      </a:cubicBezTo>
                      <a:lnTo>
                        <a:pt x="885571" y="0"/>
                      </a:lnTo>
                      <a:cubicBezTo>
                        <a:pt x="931527" y="0"/>
                        <a:pt x="968782" y="37255"/>
                        <a:pt x="968782" y="83211"/>
                      </a:cubicBezTo>
                      <a:cubicBezTo>
                        <a:pt x="968782" y="305106"/>
                        <a:pt x="968781" y="527000"/>
                        <a:pt x="968781" y="748895"/>
                      </a:cubicBezTo>
                      <a:cubicBezTo>
                        <a:pt x="968781" y="794851"/>
                        <a:pt x="931526" y="832106"/>
                        <a:pt x="885570" y="832106"/>
                      </a:cubicBezTo>
                      <a:lnTo>
                        <a:pt x="83211" y="832105"/>
                      </a:lnTo>
                      <a:cubicBezTo>
                        <a:pt x="37255" y="832105"/>
                        <a:pt x="0" y="794850"/>
                        <a:pt x="0" y="748894"/>
                      </a:cubicBezTo>
                      <a:lnTo>
                        <a:pt x="0" y="83211"/>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600" tIns="102600" rIns="102600" bIns="1026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Assess Sites </a:t>
                  </a:r>
                  <a:endParaRPr sz="1200" dirty="0"/>
                </a:p>
              </p:txBody>
            </p:sp>
            <p:sp>
              <p:nvSpPr>
                <p:cNvPr id="263" name="Google Shape;263;p23"/>
                <p:cNvSpPr/>
                <p:nvPr/>
              </p:nvSpPr>
              <p:spPr>
                <a:xfrm>
                  <a:off x="545705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Google Shape;264;p23"/>
                <p:cNvSpPr/>
                <p:nvPr/>
              </p:nvSpPr>
              <p:spPr>
                <a:xfrm>
                  <a:off x="576298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Attend Workshops</a:t>
                  </a:r>
                  <a:endParaRPr sz="1200" dirty="0"/>
                </a:p>
              </p:txBody>
            </p:sp>
            <p:sp>
              <p:nvSpPr>
                <p:cNvPr id="265" name="Google Shape;265;p23"/>
                <p:cNvSpPr/>
                <p:nvPr/>
              </p:nvSpPr>
              <p:spPr>
                <a:xfrm>
                  <a:off x="676746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Google Shape;266;p23"/>
                <p:cNvSpPr/>
                <p:nvPr/>
              </p:nvSpPr>
              <p:spPr>
                <a:xfrm>
                  <a:off x="7073392"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Issue RFP &amp; Review Responses</a:t>
                  </a:r>
                  <a:endParaRPr sz="1200" dirty="0"/>
                </a:p>
              </p:txBody>
            </p:sp>
            <p:sp>
              <p:nvSpPr>
                <p:cNvPr id="267" name="Google Shape;267;p23"/>
                <p:cNvSpPr/>
                <p:nvPr/>
              </p:nvSpPr>
              <p:spPr>
                <a:xfrm>
                  <a:off x="8077866"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8" name="Google Shape;268;p23"/>
                <p:cNvSpPr/>
                <p:nvPr/>
              </p:nvSpPr>
              <p:spPr>
                <a:xfrm>
                  <a:off x="8383797" y="3001753"/>
                  <a:ext cx="968781" cy="829093"/>
                </a:xfrm>
                <a:custGeom>
                  <a:avLst/>
                  <a:gdLst/>
                  <a:ahLst/>
                  <a:cxnLst/>
                  <a:rect l="l" t="t" r="r" b="b"/>
                  <a:pathLst>
                    <a:path w="968781" h="829093" extrusionOk="0">
                      <a:moveTo>
                        <a:pt x="0" y="82909"/>
                      </a:moveTo>
                      <a:cubicBezTo>
                        <a:pt x="0" y="37120"/>
                        <a:pt x="37120" y="0"/>
                        <a:pt x="82909" y="0"/>
                      </a:cubicBezTo>
                      <a:lnTo>
                        <a:pt x="885872" y="0"/>
                      </a:lnTo>
                      <a:cubicBezTo>
                        <a:pt x="931661" y="0"/>
                        <a:pt x="968781" y="37120"/>
                        <a:pt x="968781" y="82909"/>
                      </a:cubicBezTo>
                      <a:lnTo>
                        <a:pt x="968781" y="746184"/>
                      </a:lnTo>
                      <a:cubicBezTo>
                        <a:pt x="968781" y="791973"/>
                        <a:pt x="931661" y="829093"/>
                        <a:pt x="885872" y="829093"/>
                      </a:cubicBezTo>
                      <a:lnTo>
                        <a:pt x="82909" y="829093"/>
                      </a:lnTo>
                      <a:cubicBezTo>
                        <a:pt x="37120" y="829093"/>
                        <a:pt x="0" y="791973"/>
                        <a:pt x="0" y="746184"/>
                      </a:cubicBezTo>
                      <a:lnTo>
                        <a:pt x="0" y="82909"/>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500" tIns="102500" rIns="102500" bIns="1025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dirty="0">
                      <a:solidFill>
                        <a:schemeClr val="dk1"/>
                      </a:solidFill>
                      <a:latin typeface="Arial"/>
                      <a:ea typeface="Arial"/>
                      <a:cs typeface="Arial"/>
                      <a:sym typeface="Arial"/>
                    </a:rPr>
                    <a:t>Sign Contracts</a:t>
                  </a:r>
                  <a:endParaRPr sz="1200" dirty="0"/>
                </a:p>
              </p:txBody>
            </p:sp>
            <p:sp>
              <p:nvSpPr>
                <p:cNvPr id="269" name="Google Shape;269;p23"/>
                <p:cNvSpPr/>
                <p:nvPr/>
              </p:nvSpPr>
              <p:spPr>
                <a:xfrm>
                  <a:off x="9388271" y="3084173"/>
                  <a:ext cx="1147241" cy="442835"/>
                </a:xfrm>
                <a:prstGeom prst="chevron">
                  <a:avLst>
                    <a:gd name="adj" fmla="val 40000"/>
                  </a:avLst>
                </a:prstGeom>
                <a:solidFill>
                  <a:srgbClr val="A4B72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Google Shape;270;p23"/>
                <p:cNvSpPr/>
                <p:nvPr/>
              </p:nvSpPr>
              <p:spPr>
                <a:xfrm>
                  <a:off x="9694202" y="3000247"/>
                  <a:ext cx="968781" cy="832105"/>
                </a:xfrm>
                <a:custGeom>
                  <a:avLst/>
                  <a:gdLst/>
                  <a:ahLst/>
                  <a:cxnLst/>
                  <a:rect l="l" t="t" r="r" b="b"/>
                  <a:pathLst>
                    <a:path w="968781" h="832105" extrusionOk="0">
                      <a:moveTo>
                        <a:pt x="0" y="83211"/>
                      </a:moveTo>
                      <a:cubicBezTo>
                        <a:pt x="0" y="37255"/>
                        <a:pt x="37255" y="0"/>
                        <a:pt x="83211" y="0"/>
                      </a:cubicBezTo>
                      <a:lnTo>
                        <a:pt x="885571" y="0"/>
                      </a:lnTo>
                      <a:cubicBezTo>
                        <a:pt x="931527" y="0"/>
                        <a:pt x="968782" y="37255"/>
                        <a:pt x="968782" y="83211"/>
                      </a:cubicBezTo>
                      <a:cubicBezTo>
                        <a:pt x="968782" y="305106"/>
                        <a:pt x="968781" y="527000"/>
                        <a:pt x="968781" y="748895"/>
                      </a:cubicBezTo>
                      <a:cubicBezTo>
                        <a:pt x="968781" y="794851"/>
                        <a:pt x="931526" y="832106"/>
                        <a:pt x="885570" y="832106"/>
                      </a:cubicBezTo>
                      <a:lnTo>
                        <a:pt x="83211" y="832105"/>
                      </a:lnTo>
                      <a:cubicBezTo>
                        <a:pt x="37255" y="832105"/>
                        <a:pt x="0" y="794850"/>
                        <a:pt x="0" y="748894"/>
                      </a:cubicBezTo>
                      <a:lnTo>
                        <a:pt x="0" y="83211"/>
                      </a:lnTo>
                      <a:close/>
                    </a:path>
                  </a:pathLst>
                </a:custGeom>
                <a:solidFill>
                  <a:schemeClr val="lt1">
                    <a:alpha val="89803"/>
                  </a:schemeClr>
                </a:solidFill>
                <a:ln w="25400" cap="flat" cmpd="sng">
                  <a:solidFill>
                    <a:srgbClr val="A4B724"/>
                  </a:solidFill>
                  <a:prstDash val="solid"/>
                  <a:round/>
                  <a:headEnd type="none" w="sm" len="sm"/>
                  <a:tailEnd type="none" w="sm" len="sm"/>
                </a:ln>
              </p:spPr>
              <p:txBody>
                <a:bodyPr spcFirstLastPara="1" wrap="square" lIns="102600" tIns="102600" rIns="102600" bIns="102600"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Build Projects</a:t>
                  </a:r>
                  <a:endParaRPr sz="1200"/>
                </a:p>
              </p:txBody>
            </p:sp>
          </p:grpSp>
          <p:sp>
            <p:nvSpPr>
              <p:cNvPr id="271" name="Google Shape;271;p23"/>
              <p:cNvSpPr/>
              <p:nvPr/>
            </p:nvSpPr>
            <p:spPr>
              <a:xfrm>
                <a:off x="2901469"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C00000"/>
                    </a:solidFill>
                    <a:latin typeface="Arial"/>
                    <a:ea typeface="Arial"/>
                    <a:cs typeface="Arial"/>
                    <a:sym typeface="Arial"/>
                  </a:rPr>
                  <a:t>Decision Point 1</a:t>
                </a:r>
                <a:endParaRPr/>
              </a:p>
            </p:txBody>
          </p:sp>
          <p:sp>
            <p:nvSpPr>
              <p:cNvPr id="272" name="Google Shape;272;p23"/>
              <p:cNvSpPr/>
              <p:nvPr/>
            </p:nvSpPr>
            <p:spPr>
              <a:xfrm>
                <a:off x="6468804"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dirty="0">
                    <a:solidFill>
                      <a:srgbClr val="C00000"/>
                    </a:solidFill>
                    <a:latin typeface="Arial"/>
                    <a:ea typeface="Arial"/>
                    <a:cs typeface="Arial"/>
                    <a:sym typeface="Arial"/>
                  </a:rPr>
                  <a:t>Decision Point 2</a:t>
                </a:r>
                <a:endParaRPr dirty="0"/>
              </a:p>
            </p:txBody>
          </p:sp>
          <p:sp>
            <p:nvSpPr>
              <p:cNvPr id="273" name="Google Shape;273;p23"/>
              <p:cNvSpPr/>
              <p:nvPr/>
            </p:nvSpPr>
            <p:spPr>
              <a:xfrm>
                <a:off x="8311669" y="4751565"/>
                <a:ext cx="914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20000" y="22500"/>
                    </a:lnTo>
                    <a:lnTo>
                      <a:pt x="64000" y="-203572"/>
                    </a:lnTo>
                  </a:path>
                </a:pathLst>
              </a:cu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C00000"/>
                    </a:solidFill>
                    <a:latin typeface="Arial"/>
                    <a:ea typeface="Arial"/>
                    <a:cs typeface="Arial"/>
                    <a:sym typeface="Arial"/>
                  </a:rPr>
                  <a:t>Decision Point 3</a:t>
                </a:r>
                <a:endParaRPr/>
              </a:p>
            </p:txBody>
          </p:sp>
        </p:grpSp>
        <p:grpSp>
          <p:nvGrpSpPr>
            <p:cNvPr id="274" name="Google Shape;274;p23"/>
            <p:cNvGrpSpPr/>
            <p:nvPr/>
          </p:nvGrpSpPr>
          <p:grpSpPr>
            <a:xfrm>
              <a:off x="1362555" y="2590800"/>
              <a:ext cx="9463714" cy="1371600"/>
              <a:chOff x="1362555" y="2590800"/>
              <a:chExt cx="9463714" cy="1371600"/>
            </a:xfrm>
          </p:grpSpPr>
          <p:cxnSp>
            <p:nvCxnSpPr>
              <p:cNvPr id="275" name="Google Shape;275;p23"/>
              <p:cNvCxnSpPr/>
              <p:nvPr/>
            </p:nvCxnSpPr>
            <p:spPr>
              <a:xfrm>
                <a:off x="4044469" y="2590800"/>
                <a:ext cx="5257800" cy="0"/>
              </a:xfrm>
              <a:prstGeom prst="straightConnector1">
                <a:avLst/>
              </a:prstGeom>
              <a:noFill/>
              <a:ln w="25400" cap="flat" cmpd="sng">
                <a:solidFill>
                  <a:schemeClr val="accent4"/>
                </a:solidFill>
                <a:prstDash val="dash"/>
                <a:round/>
                <a:headEnd type="none" w="sm" len="sm"/>
                <a:tailEnd type="none" w="sm" len="sm"/>
              </a:ln>
            </p:spPr>
          </p:cxnSp>
          <p:sp>
            <p:nvSpPr>
              <p:cNvPr id="276" name="Google Shape;276;p23"/>
              <p:cNvSpPr/>
              <p:nvPr/>
            </p:nvSpPr>
            <p:spPr>
              <a:xfrm>
                <a:off x="1362555" y="2590800"/>
                <a:ext cx="2681914" cy="1371600"/>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C00000"/>
                    </a:solidFill>
                  </a:rPr>
                  <a:t>Fall 2018</a:t>
                </a:r>
                <a:r>
                  <a:rPr lang="en-US" sz="1800" b="0" i="0" u="none" strike="noStrike" cap="none" dirty="0">
                    <a:solidFill>
                      <a:srgbClr val="C00000"/>
                    </a:solidFill>
                    <a:latin typeface="Arial"/>
                    <a:ea typeface="Arial"/>
                    <a:cs typeface="Arial"/>
                    <a:sym typeface="Arial"/>
                  </a:rPr>
                  <a:t>-Summer 2019</a:t>
                </a:r>
              </a:p>
              <a:p>
                <a:pPr marL="0" marR="0" lvl="0" indent="0" algn="ctr" rtl="0">
                  <a:spcBef>
                    <a:spcPts val="0"/>
                  </a:spcBef>
                  <a:spcAft>
                    <a:spcPts val="0"/>
                  </a:spcAft>
                  <a:buNone/>
                </a:pPr>
                <a:endParaRPr dirty="0"/>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p:txBody>
          </p:sp>
          <p:sp>
            <p:nvSpPr>
              <p:cNvPr id="277" name="Google Shape;277;p23"/>
              <p:cNvSpPr/>
              <p:nvPr/>
            </p:nvSpPr>
            <p:spPr>
              <a:xfrm>
                <a:off x="9302269" y="2590800"/>
                <a:ext cx="1524000" cy="1371600"/>
              </a:xfrm>
              <a:prstGeom prst="rect">
                <a:avLst/>
              </a:prstGeom>
              <a:noFill/>
              <a:ln w="25400" cap="flat" cmpd="sng">
                <a:solidFill>
                  <a:schemeClr val="accent4"/>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rgbClr val="C00000"/>
                    </a:solidFill>
                    <a:latin typeface="Arial"/>
                    <a:ea typeface="Arial"/>
                    <a:cs typeface="Arial"/>
                    <a:sym typeface="Arial"/>
                  </a:rPr>
                  <a:t>Spring 2020</a:t>
                </a:r>
              </a:p>
              <a:p>
                <a:pPr marL="0" marR="0" lvl="0" indent="0" algn="ctr" rtl="0">
                  <a:spcBef>
                    <a:spcPts val="0"/>
                  </a:spcBef>
                  <a:spcAft>
                    <a:spcPts val="0"/>
                  </a:spcAft>
                  <a:buNone/>
                </a:pPr>
                <a:endParaRPr dirty="0"/>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a:p>
                <a:pPr marL="0" marR="0" lvl="0" indent="0" algn="ctr" rtl="0">
                  <a:spcBef>
                    <a:spcPts val="0"/>
                  </a:spcBef>
                  <a:spcAft>
                    <a:spcPts val="0"/>
                  </a:spcAft>
                  <a:buNone/>
                </a:pPr>
                <a:endParaRPr sz="1800" b="0" i="0" u="none" strike="noStrike" cap="none" dirty="0">
                  <a:solidFill>
                    <a:srgbClr val="C00000"/>
                  </a:solidFill>
                  <a:latin typeface="Arial"/>
                  <a:ea typeface="Arial"/>
                  <a:cs typeface="Arial"/>
                  <a:sym typeface="Arial"/>
                </a:endParaRPr>
              </a:p>
            </p:txBody>
          </p:sp>
          <p:cxnSp>
            <p:nvCxnSpPr>
              <p:cNvPr id="278" name="Google Shape;278;p23"/>
              <p:cNvCxnSpPr/>
              <p:nvPr/>
            </p:nvCxnSpPr>
            <p:spPr>
              <a:xfrm>
                <a:off x="4044469" y="3962400"/>
                <a:ext cx="5257800" cy="0"/>
              </a:xfrm>
              <a:prstGeom prst="straightConnector1">
                <a:avLst/>
              </a:prstGeom>
              <a:noFill/>
              <a:ln w="25400" cap="flat" cmpd="sng">
                <a:solidFill>
                  <a:schemeClr val="accent4"/>
                </a:solidFill>
                <a:prstDash val="dash"/>
                <a:round/>
                <a:headEnd type="none" w="sm" len="sm"/>
                <a:tailEnd type="none" w="sm" len="sm"/>
              </a:ln>
            </p:spPr>
          </p:cxnSp>
          <p:sp>
            <p:nvSpPr>
              <p:cNvPr id="279" name="Google Shape;279;p23"/>
              <p:cNvSpPr txBox="1"/>
              <p:nvPr/>
            </p:nvSpPr>
            <p:spPr>
              <a:xfrm>
                <a:off x="5241298" y="2681563"/>
                <a:ext cx="2681914" cy="34624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b="0" i="0" u="none" strike="noStrike" cap="none" dirty="0">
                    <a:solidFill>
                      <a:srgbClr val="C00000"/>
                    </a:solidFill>
                    <a:latin typeface="Arial"/>
                    <a:ea typeface="Arial"/>
                    <a:cs typeface="Arial"/>
                    <a:sym typeface="Arial"/>
                  </a:rPr>
                  <a:t>Summer-Winter</a:t>
                </a:r>
                <a:r>
                  <a:rPr lang="en-US" sz="1800" dirty="0">
                    <a:solidFill>
                      <a:srgbClr val="C00000"/>
                    </a:solidFill>
                  </a:rPr>
                  <a:t> </a:t>
                </a:r>
                <a:r>
                  <a:rPr lang="en-US" sz="1800" b="0" i="0" u="none" strike="noStrike" cap="none" dirty="0">
                    <a:solidFill>
                      <a:srgbClr val="C00000"/>
                    </a:solidFill>
                    <a:latin typeface="Arial"/>
                    <a:ea typeface="Arial"/>
                    <a:cs typeface="Arial"/>
                    <a:sym typeface="Arial"/>
                  </a:rPr>
                  <a:t>2019</a:t>
                </a:r>
              </a:p>
              <a:p>
                <a:pPr marL="0" marR="0" lvl="0" indent="0" algn="ctr" rtl="0">
                  <a:lnSpc>
                    <a:spcPct val="90000"/>
                  </a:lnSpc>
                  <a:spcBef>
                    <a:spcPts val="0"/>
                  </a:spcBef>
                  <a:spcAft>
                    <a:spcPts val="0"/>
                  </a:spcAft>
                  <a:buNone/>
                </a:pPr>
                <a:endParaRPr sz="1800" b="0" i="0" u="none" strike="noStrike" cap="none" dirty="0">
                  <a:solidFill>
                    <a:srgbClr val="C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Striped Border 16x9">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tripedBorder_16x9">
      <a:dk1>
        <a:srgbClr val="404040"/>
      </a:dk1>
      <a:lt1>
        <a:srgbClr val="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385</TotalTime>
  <Words>2343</Words>
  <Application>Microsoft Office PowerPoint</Application>
  <PresentationFormat>Custom</PresentationFormat>
  <Paragraphs>429</Paragraphs>
  <Slides>30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Times New Roman</vt:lpstr>
      <vt:lpstr>Striped Border 16x9</vt:lpstr>
      <vt:lpstr>PowerPoint Presentation</vt:lpstr>
      <vt:lpstr>Agenda</vt:lpstr>
      <vt:lpstr>About Strategic Energy Innovations (SEI)</vt:lpstr>
      <vt:lpstr>About Optony Inc.</vt:lpstr>
      <vt:lpstr>About Sierra Business Council (SBC)</vt:lpstr>
      <vt:lpstr>The SEED Fund</vt:lpstr>
      <vt:lpstr>SEED Fund Structure</vt:lpstr>
      <vt:lpstr>Past Regional Rounds</vt:lpstr>
      <vt:lpstr>Participation Timeline</vt:lpstr>
      <vt:lpstr>Potential Participants and Solar Development</vt:lpstr>
      <vt:lpstr>PowerPoint Presentation</vt:lpstr>
      <vt:lpstr>What drives realization of solar value?</vt:lpstr>
      <vt:lpstr>Electricity Pricing Trends</vt:lpstr>
      <vt:lpstr>Net Energy Metering (NEM)</vt:lpstr>
      <vt:lpstr>Rate Schedule Change: A-10 to A-6</vt:lpstr>
      <vt:lpstr>Other Cost Offsets</vt:lpstr>
      <vt:lpstr>PowerPoint Presentation</vt:lpstr>
      <vt:lpstr>Direct Purchase</vt:lpstr>
      <vt:lpstr>Solar Purchase Cash Flow Example*</vt:lpstr>
      <vt:lpstr>Power Purchase Agreement</vt:lpstr>
      <vt:lpstr>Solar PPA Cash Flow Example*</vt:lpstr>
      <vt:lpstr>Equipment Lease</vt:lpstr>
      <vt:lpstr>Solar Equipment Lease Cash Flow Example*</vt:lpstr>
      <vt:lpstr>Indicative Cash Flows Across Financing Options</vt:lpstr>
      <vt:lpstr>Financial Analysis</vt:lpstr>
      <vt:lpstr>Making the Case</vt:lpstr>
      <vt:lpstr>Other Production Revenue Options</vt:lpstr>
      <vt:lpstr>Procurement Considerations</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Energy &amp; Economic Development (SEED) Fund</dc:title>
  <dc:creator>Jonathan Whelan</dc:creator>
  <cp:lastModifiedBy>Jonathan Whelan</cp:lastModifiedBy>
  <cp:revision>24</cp:revision>
  <dcterms:modified xsi:type="dcterms:W3CDTF">2019-06-20T19:46:57Z</dcterms:modified>
</cp:coreProperties>
</file>